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63" r:id="rId4"/>
    <p:sldId id="260" r:id="rId5"/>
    <p:sldId id="261" r:id="rId6"/>
    <p:sldId id="262" r:id="rId7"/>
    <p:sldId id="319" r:id="rId8"/>
    <p:sldId id="265" r:id="rId9"/>
    <p:sldId id="259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1" r:id="rId32"/>
    <p:sldId id="289" r:id="rId33"/>
    <p:sldId id="290" r:id="rId34"/>
    <p:sldId id="288" r:id="rId35"/>
    <p:sldId id="292" r:id="rId36"/>
    <p:sldId id="293" r:id="rId37"/>
    <p:sldId id="294" r:id="rId38"/>
    <p:sldId id="295" r:id="rId39"/>
    <p:sldId id="296" r:id="rId40"/>
    <p:sldId id="320" r:id="rId41"/>
    <p:sldId id="299" r:id="rId42"/>
    <p:sldId id="297" r:id="rId43"/>
    <p:sldId id="298" r:id="rId44"/>
    <p:sldId id="318" r:id="rId45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340" autoAdjust="0"/>
  </p:normalViewPr>
  <p:slideViewPr>
    <p:cSldViewPr snapToGrid="0">
      <p:cViewPr varScale="1">
        <p:scale>
          <a:sx n="85" d="100"/>
          <a:sy n="85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108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C00000"/>
                </a:solidFill>
              </a:rPr>
              <a:t>Various factors influence the performance of triplestores.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2585971"/>
      </p:ext>
    </p:extLst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59009"/>
      </p:ext>
    </p:extLst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4010454"/>
      </p:ext>
    </p:extLst>
  </p:cSld>
  <p:clrMapOvr>
    <a:masterClrMapping/>
  </p:clrMapOvr>
  <p:transition spd="med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2945374"/>
      </p:ext>
    </p:extLst>
  </p:cSld>
  <p:clrMapOvr>
    <a:masterClrMapping/>
  </p:clrMapOvr>
  <p:transition spd="med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110326"/>
      </p:ext>
    </p:extLst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6182316"/>
      </p:ext>
    </p:extLst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2813400"/>
      </p:ext>
    </p:extLst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19642984"/>
      </p:ext>
    </p:extLst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8206090"/>
      </p:ext>
    </p:extLst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2360303"/>
      </p:ext>
    </p:extLst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7337026"/>
      </p:ext>
    </p:extLst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636450"/>
      </p:ext>
    </p:extLst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763864"/>
      </p:ext>
    </p:extLst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p:transition spd="med">
    <p:comb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artment0.university3466.ed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570" y="2754365"/>
            <a:ext cx="6545766" cy="13450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Experimental Track – 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</a:b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Berlin Sans FB" pitchFamily="34" charset="0"/>
              </a:rPr>
              <a:t>Research and Development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Placeholder 4" descr="City street with motion blur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2" descr="C:\cygwin\home\hak\ANR\CEDAR\logos\cedar\ced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15" y="6146153"/>
            <a:ext cx="1471446" cy="678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cygwin\home\hak\ANR\CEDAR\logos\anr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5698" y="6149313"/>
            <a:ext cx="1303282" cy="664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cygwin\home\hak\ANR\CEDAR\logos\cnrs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7239" y="6157322"/>
            <a:ext cx="1347959" cy="656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cygwin\home\hak\ANR\CEDAR\logos\ucbl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2097" y="6164719"/>
            <a:ext cx="1388930" cy="64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1" y="6120905"/>
            <a:ext cx="693605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3715" y="6083738"/>
            <a:ext cx="693605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Experiments with Triplestores – Experiment Platform </a:t>
            </a:r>
            <a:endParaRPr lang="en-US" dirty="0"/>
          </a:p>
        </p:txBody>
      </p:sp>
      <p:pic>
        <p:nvPicPr>
          <p:cNvPr id="4" name="Picture 3" descr="ExperimentPlat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8393" y="1713926"/>
            <a:ext cx="7721610" cy="4854142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Experiments with Triplestores – Experiment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80210"/>
            <a:ext cx="8957310" cy="50406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Triplestores</a:t>
            </a:r>
          </a:p>
          <a:p>
            <a:pPr lvl="1"/>
            <a:r>
              <a:rPr lang="en-US" sz="19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SHARD (Scalable, High-Performance, Robust and Distributed)</a:t>
            </a:r>
          </a:p>
          <a:p>
            <a:pPr lvl="2"/>
            <a:r>
              <a:rPr lang="en-US" sz="17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Developed by the BBN technologies</a:t>
            </a:r>
          </a:p>
          <a:p>
            <a:pPr lvl="2"/>
            <a:r>
              <a:rPr lang="en-US" sz="17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SHARD saves intermediate results of the query processing to speed up the processing of similar later queries </a:t>
            </a:r>
          </a:p>
          <a:p>
            <a:pPr lvl="1"/>
            <a:r>
              <a:rPr lang="en-US" sz="19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RDFPig</a:t>
            </a:r>
            <a:endParaRPr lang="en-US" sz="19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sz="17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Developed jointly by VUA and Yahoo </a:t>
            </a:r>
          </a:p>
          <a:p>
            <a:pPr lvl="2"/>
            <a:r>
              <a:rPr lang="en-US" sz="17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relies on “Skew-resistant” optimization technique</a:t>
            </a:r>
          </a:p>
          <a:p>
            <a:pPr marL="274320" lvl="1" indent="-274320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LUBM</a:t>
            </a:r>
          </a:p>
          <a:p>
            <a:pPr marL="548640" lvl="2" indent="-274320">
              <a:spcBef>
                <a:spcPts val="1800"/>
              </a:spcBef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benchmarking tool to facilitate the evaluation of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respect to extensional queries.  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Queries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14 SPARQL queries suggested by LUBM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Dataset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 Gigabytes 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endParaRPr lang="en-US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Experiments with Triplestores – Experiment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56057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 Specification for Node X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Processor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Intel(R) Core I3, 3.20 </a:t>
            </a:r>
            <a:r>
              <a:rPr lang="en-US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Ghz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64 bit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Ubuntu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12.04, 64 bit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HDD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1 TB SATA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Memory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8 GB</a:t>
            </a:r>
          </a:p>
          <a:p>
            <a:pPr marL="384048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 Specification for node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Processor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Intel(R) Quad Core (TM) I5, CPU 2.70 </a:t>
            </a:r>
            <a:r>
              <a:rPr lang="en-US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Ghz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64 bit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Ubuntu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12.04, 64 bit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HDD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300 GB SATA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Memory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16 GB</a:t>
            </a:r>
          </a:p>
          <a:p>
            <a:pPr marL="384048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 Specification for nodes in distributed cluster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Processor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Intel(R) Dual Core (TM) I5, CPU 2.20 </a:t>
            </a:r>
            <a:r>
              <a:rPr lang="en-US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Ghz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64 bit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16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Ubuntu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12.04, 64 bit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HDD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500 GB SATA</a:t>
            </a:r>
          </a:p>
          <a:p>
            <a:pPr marL="658368" lvl="1" indent="-246888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Memory</a:t>
            </a: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8 GB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Experiments with Triplestores – Experiment Setting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173153" y="1623060"/>
            <a:ext cx="4893579" cy="2811780"/>
            <a:chOff x="5510213" y="1565910"/>
            <a:chExt cx="4893579" cy="2811780"/>
          </a:xfrm>
        </p:grpSpPr>
        <p:pic>
          <p:nvPicPr>
            <p:cNvPr id="2458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0213" y="1565910"/>
              <a:ext cx="4893579" cy="2811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6073140" y="1901190"/>
              <a:ext cx="13516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SHARD Triplestore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65520" y="2110740"/>
              <a:ext cx="10134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20 GB Dataset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3943" y="1563053"/>
            <a:ext cx="4696777" cy="2829736"/>
            <a:chOff x="446723" y="1551623"/>
            <a:chExt cx="4696777" cy="2829736"/>
          </a:xfrm>
        </p:grpSpPr>
        <p:pic>
          <p:nvPicPr>
            <p:cNvPr id="2458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723" y="1551623"/>
              <a:ext cx="4696777" cy="2829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787572" y="1752956"/>
              <a:ext cx="13516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SHARD Triplestore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67688" y="1993982"/>
              <a:ext cx="13131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800 Million Triples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42724" y="4469130"/>
            <a:ext cx="3940806" cy="2217420"/>
            <a:chOff x="1362714" y="4526280"/>
            <a:chExt cx="3604574" cy="2171700"/>
          </a:xfrm>
        </p:grpSpPr>
        <p:pic>
          <p:nvPicPr>
            <p:cNvPr id="24585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2714" y="4526280"/>
              <a:ext cx="3604574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280410" y="4652010"/>
              <a:ext cx="10134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20 GB Dataset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187515" y="2903220"/>
            <a:ext cx="1529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Times (in Seconds)</a:t>
            </a:r>
            <a:endParaRPr lang="en-US" sz="1200" b="1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675119" y="4532092"/>
            <a:ext cx="3900732" cy="2177318"/>
            <a:chOff x="6675119" y="4532092"/>
            <a:chExt cx="3900732" cy="2177318"/>
          </a:xfrm>
        </p:grpSpPr>
        <p:grpSp>
          <p:nvGrpSpPr>
            <p:cNvPr id="33" name="Group 32"/>
            <p:cNvGrpSpPr/>
            <p:nvPr/>
          </p:nvGrpSpPr>
          <p:grpSpPr>
            <a:xfrm>
              <a:off x="6675119" y="4532092"/>
              <a:ext cx="3900732" cy="2177318"/>
              <a:chOff x="6675119" y="4532092"/>
              <a:chExt cx="3900732" cy="2177318"/>
            </a:xfrm>
          </p:grpSpPr>
          <p:pic>
            <p:nvPicPr>
              <p:cNvPr id="24587" name="Picture 1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675119" y="4532092"/>
                <a:ext cx="3900732" cy="2177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655945" y="4648200"/>
                <a:ext cx="13516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tx2"/>
                    </a:solidFill>
                  </a:rPr>
                  <a:t>SHARD Triplestore</a:t>
                </a:r>
                <a:endParaRPr lang="en-US" sz="10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663382" y="4834890"/>
              <a:ext cx="10134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/>
                  </a:solidFill>
                </a:rPr>
                <a:t>20 GB Dataset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Experiments with Triplestores – Lessons Learnt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4846320"/>
          </a:xfrm>
        </p:spPr>
        <p:txBody>
          <a:bodyPr/>
          <a:lstStyle/>
          <a:p>
            <a:pPr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Replication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– Myth or Real?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 of triplestores depends on several issues: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Efficient data partition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 of data within clusters  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Efficient query plans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 specification</a:t>
            </a:r>
          </a:p>
          <a:p>
            <a:pPr lvl="2">
              <a:buSzPct val="100000"/>
            </a:pP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 of main memory</a:t>
            </a:r>
          </a:p>
          <a:p>
            <a:pPr lvl="2">
              <a:buSzPct val="100000"/>
            </a:pP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HDD RPM</a:t>
            </a:r>
          </a:p>
          <a:p>
            <a:pPr lvl="2">
              <a:buSzPct val="100000"/>
            </a:pPr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Clock cycle time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According to our cost model, performance is the most challenging issue for Big Data processing applications.  </a:t>
            </a:r>
            <a:endParaRPr lang="en-US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Experiments with Triplestores – Lessons Learnt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105900" cy="4343400"/>
          </a:xfrm>
        </p:spPr>
        <p:txBody>
          <a:bodyPr/>
          <a:lstStyle/>
          <a:p>
            <a:pPr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insight of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Hadoop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MapReduce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guarantees scalability for Big Linked Data applications 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has almost </a:t>
            </a:r>
            <a:r>
              <a:rPr lang="en-US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50 configuration parameters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Therefore, configuring a  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high-performance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Hadoop cluster is highly challenging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performance tuning parameters are heavily dependent on each other  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runtime, failure of slave nodes affects application performance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overhead cost affect performance</a:t>
            </a:r>
          </a:p>
          <a:p>
            <a:pPr lvl="1"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delay time between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map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sort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can affect the performance severely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creators were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friendly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but not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responsive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0" y="6172200"/>
            <a:ext cx="12192000" cy="67327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MapReduce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an ideal framework for building analytics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batch processing style. However, it is not ideal technology for </a:t>
            </a:r>
            <a:r>
              <a:rPr lang="en-US" sz="1800" b="1" kern="0" dirty="0" smtClean="0">
                <a:solidFill>
                  <a:schemeClr val="bg1"/>
                </a:solidFill>
                <a:latin typeface="+mn-lt"/>
              </a:rPr>
              <a:t>a real-time analytic.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041" y="255134"/>
            <a:ext cx="9601200" cy="10368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601200" cy="318897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Phase II – Can we make the world better?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An Overview of CedTMart Triplestore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The Architecture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CedTMart Components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Query Optimization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Conclusion and Future Work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Demonstration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1552" y="6118951"/>
            <a:ext cx="855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Implementation Credit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The main implementer of </a:t>
            </a:r>
            <a:r>
              <a:rPr lang="en-US" b="1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CedTMart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Minwei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Chen,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M.Sc.</a:t>
            </a:r>
            <a:endParaRPr lang="en-US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87235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An Overview of CedTMart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003030" cy="368046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CedTMart is a framework for processing Big Linked Data and queries in both centralized and distributed environment. 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main goal of this framework is to guarantee the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scalability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high-performance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processing queries on large-scale datasets.  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key functions of this framework are: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cleaning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conversion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compression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distribution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and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processing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The Architecture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651760" y="1554480"/>
            <a:ext cx="6938010" cy="5189436"/>
            <a:chOff x="1752600" y="1295399"/>
            <a:chExt cx="7162800" cy="5402797"/>
          </a:xfrm>
        </p:grpSpPr>
        <p:pic>
          <p:nvPicPr>
            <p:cNvPr id="6" name="Picture 5" descr="Architecture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52600" y="1295399"/>
              <a:ext cx="7162800" cy="5402797"/>
            </a:xfrm>
            <a:prstGeom prst="rect">
              <a:avLst/>
            </a:prstGeom>
          </p:spPr>
        </p:pic>
        <p:sp>
          <p:nvSpPr>
            <p:cNvPr id="7" name="Right Brace 6"/>
            <p:cNvSpPr/>
            <p:nvPr/>
          </p:nvSpPr>
          <p:spPr>
            <a:xfrm>
              <a:off x="4953000" y="2971800"/>
              <a:ext cx="228600" cy="1066800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Data Converter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8705850" cy="142875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CedTMart is compatible with Notation 3 (N3)  RDF data format.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converter converts any RDF serialization format to N3.  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3160" y="3761554"/>
            <a:ext cx="5176838" cy="203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7555230" y="5977890"/>
            <a:ext cx="4484697" cy="853857"/>
            <a:chOff x="7555230" y="5977890"/>
            <a:chExt cx="4484697" cy="853857"/>
          </a:xfrm>
        </p:grpSpPr>
        <p:sp>
          <p:nvSpPr>
            <p:cNvPr id="13" name="Rectangle 12"/>
            <p:cNvSpPr/>
            <p:nvPr/>
          </p:nvSpPr>
          <p:spPr>
            <a:xfrm>
              <a:off x="7555230" y="5977890"/>
              <a:ext cx="4389120" cy="83439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48981" y="6000750"/>
              <a:ext cx="43909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RDF2RDF Library</a:t>
              </a: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Developed By: </a:t>
              </a:r>
              <a:r>
                <a:rPr lang="en-US" sz="1600" dirty="0" err="1" smtClean="0">
                  <a:solidFill>
                    <a:schemeClr val="tx2"/>
                  </a:solidFill>
                </a:rPr>
                <a:t>Enrico</a:t>
              </a:r>
              <a:r>
                <a:rPr lang="en-US" sz="1600" dirty="0" smtClean="0">
                  <a:solidFill>
                    <a:schemeClr val="tx2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tx2"/>
                  </a:solidFill>
                </a:rPr>
                <a:t>Minach</a:t>
              </a:r>
              <a:r>
                <a:rPr lang="en-US" sz="1600" dirty="0" smtClean="0">
                  <a:solidFill>
                    <a:schemeClr val="tx2"/>
                  </a:solidFill>
                </a:rPr>
                <a:t> </a:t>
              </a:r>
            </a:p>
            <a:p>
              <a:r>
                <a:rPr lang="en-US" sz="1600" b="1" dirty="0" smtClean="0">
                  <a:solidFill>
                    <a:schemeClr val="tx2"/>
                  </a:solidFill>
                </a:rPr>
                <a:t>Link: </a:t>
              </a:r>
              <a:r>
                <a:rPr lang="en-US" sz="1600" dirty="0" smtClean="0">
                  <a:solidFill>
                    <a:schemeClr val="tx2"/>
                  </a:solidFill>
                </a:rPr>
                <a:t>http://www.l3s.de/~minack/rdf2rdf/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041" y="255134"/>
            <a:ext cx="9601200" cy="10368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A Brief Overview of the Experimental Track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Phase I – The Imitation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Game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Phase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II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– </a:t>
            </a:r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Can we make the world better?</a:t>
            </a:r>
            <a:endParaRPr lang="en-US" dirty="0" smtClean="0">
              <a:solidFill>
                <a:schemeClr val="tx2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87235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Data Converter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4130" y="1491615"/>
            <a:ext cx="7200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981575"/>
            <a:ext cx="71247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>
            <a:off x="5863590" y="4160520"/>
            <a:ext cx="468630" cy="1234440"/>
          </a:xfrm>
          <a:prstGeom prst="down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68390" y="458718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Converted to </a:t>
            </a:r>
            <a:endParaRPr lang="en-US" sz="1800" b="1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–Data Cleaner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1828800"/>
            <a:ext cx="6286500" cy="2354580"/>
          </a:xfrm>
        </p:spPr>
        <p:txBody>
          <a:bodyPr>
            <a:normAutofit/>
          </a:bodyPr>
          <a:lstStyle/>
          <a:p>
            <a:pPr algn="just"/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cleaning is carried out in two steps: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Validate triples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 invalid triples</a:t>
            </a:r>
          </a:p>
          <a:p>
            <a:pPr algn="just"/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mainly relies on syntactic rules of RDF recommended by W3C.</a:t>
            </a:r>
          </a:p>
          <a:p>
            <a:pPr lvl="1" algn="just">
              <a:buNone/>
            </a:pP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0020" y="2103120"/>
            <a:ext cx="2937934" cy="312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13420" y="2331720"/>
            <a:ext cx="2133600" cy="7620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32420" y="4236720"/>
            <a:ext cx="2133600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694420" y="3093720"/>
            <a:ext cx="533400" cy="1143000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20026" y="2382519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Rule based </a:t>
            </a:r>
          </a:p>
          <a:p>
            <a:pPr algn="ctr"/>
            <a:r>
              <a:rPr lang="en-US" sz="1800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Validator</a:t>
            </a:r>
            <a:endParaRPr lang="en-US"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9483" y="4276189"/>
            <a:ext cx="159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Invalid Triple</a:t>
            </a:r>
          </a:p>
          <a:p>
            <a:pPr algn="ctr"/>
            <a:r>
              <a:rPr lang="en-US" sz="1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Separator</a:t>
            </a:r>
            <a:endParaRPr lang="en-US"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737360" y="3665220"/>
            <a:ext cx="6042660" cy="3116580"/>
            <a:chOff x="1737360" y="3665220"/>
            <a:chExt cx="6042660" cy="3116580"/>
          </a:xfrm>
        </p:grpSpPr>
        <p:grpSp>
          <p:nvGrpSpPr>
            <p:cNvPr id="32" name="Group 31"/>
            <p:cNvGrpSpPr/>
            <p:nvPr/>
          </p:nvGrpSpPr>
          <p:grpSpPr>
            <a:xfrm>
              <a:off x="1737360" y="3665220"/>
              <a:ext cx="6042660" cy="3116580"/>
              <a:chOff x="1737360" y="3665220"/>
              <a:chExt cx="6042660" cy="311658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737360" y="5599093"/>
                <a:ext cx="5955030" cy="1182707"/>
                <a:chOff x="1737360" y="5599093"/>
                <a:chExt cx="5955030" cy="1182707"/>
              </a:xfrm>
            </p:grpSpPr>
            <p:sp>
              <p:nvSpPr>
                <p:cNvPr id="17" name="Content Placeholder 2"/>
                <p:cNvSpPr txBox="1">
                  <a:spLocks/>
                </p:cNvSpPr>
                <p:nvPr/>
              </p:nvSpPr>
              <p:spPr>
                <a:xfrm>
                  <a:off x="1737360" y="5599093"/>
                  <a:ext cx="5955030" cy="118270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txBody>
                <a:bodyPr vert="horz" lIns="91440" tIns="45720" rIns="91440" bIns="45720" rtlCol="0">
                  <a:normAutofit/>
                </a:bodyPr>
                <a:lstStyle/>
                <a:p>
                  <a:pPr marL="274320" marR="0" lvl="0" indent="-274320" algn="l" defTabSz="914400" rtl="0" eaLnBrk="1" fontAlgn="auto" latinLnBrk="0" hangingPunct="1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&lt;&gt;     	a </a:t>
                  </a:r>
                  <a:r>
                    <a:rPr kumimoji="0" lang="en-US" sz="14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owl:Ontology</a:t>
                  </a:r>
                  <a:r>
                    <a:rPr kumimoji="0" 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 .</a:t>
                  </a:r>
                </a:p>
                <a:p>
                  <a:pPr marL="274320" marR="0" lvl="0" indent="-274320" algn="l" defTabSz="914400" rtl="0" eaLnBrk="1" fontAlgn="auto" latinLnBrk="0" hangingPunct="1">
                    <a:lnSpc>
                      <a:spcPct val="90000"/>
                    </a:lnSpc>
                    <a:spcBef>
                      <a:spcPts val="18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&lt;&gt;     	</a:t>
                  </a:r>
                  <a:r>
                    <a:rPr kumimoji="0" lang="en-US" sz="14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owl:imports</a:t>
                  </a:r>
                  <a:r>
                    <a:rPr kumimoji="0" lang="en-US" sz="1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Courier New" pitchFamily="49" charset="0"/>
                      <a:ea typeface="+mn-ea"/>
                      <a:cs typeface="Courier New" pitchFamily="49" charset="0"/>
                    </a:rPr>
                    <a:t>  &lt;	htt://www.lehigh.edu/%7Ezhp2/2004/0401/univ-	bench.owl&gt; .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667250" y="5627370"/>
                  <a:ext cx="29225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Example of invalid triples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20" name="Straight Arrow Connector 19"/>
              <p:cNvCxnSpPr>
                <a:stCxn id="9" idx="1"/>
              </p:cNvCxnSpPr>
              <p:nvPr/>
            </p:nvCxnSpPr>
            <p:spPr>
              <a:xfrm flipH="1">
                <a:off x="2011680" y="3665220"/>
                <a:ext cx="5768340" cy="249555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9" idx="1"/>
              </p:cNvCxnSpPr>
              <p:nvPr/>
            </p:nvCxnSpPr>
            <p:spPr>
              <a:xfrm flipH="1">
                <a:off x="2000250" y="3665220"/>
                <a:ext cx="5779770" cy="207264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/>
            <p:cNvSpPr/>
            <p:nvPr/>
          </p:nvSpPr>
          <p:spPr>
            <a:xfrm>
              <a:off x="1752600" y="6052821"/>
              <a:ext cx="441960" cy="199389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767840" y="5622291"/>
              <a:ext cx="441960" cy="199389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Data </a:t>
            </a:r>
            <a:r>
              <a:rPr lang="en-US" dirty="0" err="1" smtClean="0"/>
              <a:t>Partitioner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9003030" cy="36804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  <a:r>
              <a:rPr lang="en-US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Partitioner</a:t>
            </a: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performs two different types of partitioning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Predicate Partitioning (PP)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Splitting  triples by predicate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kind of predicate indexing 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Predicate Object Partitioning (POP)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Splitting triples by predicate-object of type 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kind of type indexing</a:t>
            </a:r>
          </a:p>
        </p:txBody>
      </p:sp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0" y="6297930"/>
            <a:ext cx="12192000" cy="55897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In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real world RDF datasets, the number of predicate is no more than 10 or 20 (M.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Socker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al., 2008)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–Data </a:t>
            </a:r>
            <a:r>
              <a:rPr lang="en-US" dirty="0" err="1" smtClean="0"/>
              <a:t>Partitioner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" y="1984058"/>
            <a:ext cx="29622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442048" y="2727960"/>
            <a:ext cx="1447800" cy="727710"/>
            <a:chOff x="4699348" y="2167890"/>
            <a:chExt cx="1447800" cy="727710"/>
          </a:xfrm>
        </p:grpSpPr>
        <p:sp>
          <p:nvSpPr>
            <p:cNvPr id="12" name="Right Arrow 11"/>
            <p:cNvSpPr/>
            <p:nvPr/>
          </p:nvSpPr>
          <p:spPr>
            <a:xfrm>
              <a:off x="4699348" y="2514600"/>
              <a:ext cx="1447800" cy="381000"/>
            </a:xfrm>
            <a:prstGeom prst="rightArrow">
              <a:avLst/>
            </a:prstGeom>
            <a:ln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76635" y="2167890"/>
              <a:ext cx="728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Predicate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</a:rPr>
                <a:t>Partition</a:t>
              </a:r>
              <a:endParaRPr lang="en-US" sz="1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2070" y="2016443"/>
            <a:ext cx="27051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4447418" y="2240280"/>
            <a:ext cx="810382" cy="687735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3"/>
          </p:cNvCxnSpPr>
          <p:nvPr/>
        </p:nvCxnSpPr>
        <p:spPr>
          <a:xfrm>
            <a:off x="4447418" y="2928015"/>
            <a:ext cx="764662" cy="1403955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3"/>
          </p:cNvCxnSpPr>
          <p:nvPr/>
        </p:nvCxnSpPr>
        <p:spPr>
          <a:xfrm>
            <a:off x="4447418" y="2928015"/>
            <a:ext cx="821812" cy="466695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32545" y="1983105"/>
            <a:ext cx="2876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>
          <a:xfrm>
            <a:off x="7212330" y="2091690"/>
            <a:ext cx="1725930" cy="354330"/>
          </a:xfrm>
          <a:prstGeom prst="righ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80795" y="2331720"/>
            <a:ext cx="7280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Predicate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Object</a:t>
            </a:r>
          </a:p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Partition</a:t>
            </a:r>
            <a:endParaRPr lang="en-US" sz="1000" b="1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8508878" y="2320290"/>
            <a:ext cx="840862" cy="288429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>
            <a:off x="8508878" y="2608719"/>
            <a:ext cx="715132" cy="119747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</p:cNvCxnSpPr>
          <p:nvPr/>
        </p:nvCxnSpPr>
        <p:spPr>
          <a:xfrm>
            <a:off x="8508878" y="2608719"/>
            <a:ext cx="749422" cy="523101"/>
          </a:xfrm>
          <a:prstGeom prst="straightConnector1">
            <a:avLst/>
          </a:prstGeom>
          <a:ln>
            <a:prstDash val="sysDash"/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120140" y="5715000"/>
            <a:ext cx="1554480" cy="6286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360170" y="5852160"/>
            <a:ext cx="105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Data Reader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75910" y="5718810"/>
            <a:ext cx="1554480" cy="6286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677656" y="5718810"/>
            <a:ext cx="936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Predicate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Partitioner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97630" y="3371850"/>
            <a:ext cx="1497330" cy="233172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631680" y="5619750"/>
            <a:ext cx="1554480" cy="6286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967716" y="5585460"/>
            <a:ext cx="936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Predicate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Object </a:t>
            </a:r>
          </a:p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Partitioner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1840230" y="4537710"/>
            <a:ext cx="217170" cy="118872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524750" y="2369820"/>
            <a:ext cx="2099310" cy="326517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Up Arrow 42"/>
          <p:cNvSpPr/>
          <p:nvPr/>
        </p:nvSpPr>
        <p:spPr>
          <a:xfrm>
            <a:off x="6038850" y="4903470"/>
            <a:ext cx="190500" cy="80391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915150" y="6092190"/>
            <a:ext cx="27203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678430" y="6050280"/>
            <a:ext cx="27203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Up Arrow 63"/>
          <p:cNvSpPr/>
          <p:nvPr/>
        </p:nvSpPr>
        <p:spPr>
          <a:xfrm>
            <a:off x="10313670" y="4309110"/>
            <a:ext cx="201930" cy="131826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0" grpId="0" animBg="1"/>
      <p:bldP spid="31" grpId="0"/>
      <p:bldP spid="32" grpId="0" animBg="1"/>
      <p:bldP spid="33" grpId="0"/>
      <p:bldP spid="36" grpId="0" animBg="1"/>
      <p:bldP spid="37" grpId="0"/>
      <p:bldP spid="38" grpId="0" animBg="1"/>
      <p:bldP spid="43" grpId="0" animBg="1"/>
      <p:bldP spid="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01444" y="4516244"/>
            <a:ext cx="3300761" cy="138275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–Data Compressor</a:t>
            </a:r>
            <a:endParaRPr lang="en-US" dirty="0"/>
          </a:p>
        </p:txBody>
      </p:sp>
      <p:graphicFrame>
        <p:nvGraphicFramePr>
          <p:cNvPr id="40" name="Tableau 11"/>
          <p:cNvGraphicFramePr>
            <a:graphicFrameLocks noGrp="1"/>
          </p:cNvGraphicFramePr>
          <p:nvPr/>
        </p:nvGraphicFramePr>
        <p:xfrm>
          <a:off x="880904" y="4872990"/>
          <a:ext cx="2639536" cy="741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70599"/>
                <a:gridCol w="11689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Id</a:t>
                      </a:r>
                      <a:endParaRPr lang="fr-FR" sz="14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Data</a:t>
                      </a:r>
                      <a:endParaRPr lang="fr-FR" sz="14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(Integer)</a:t>
                      </a:r>
                      <a:endParaRPr lang="fr-FR" sz="1400" b="1" dirty="0">
                        <a:latin typeface="Courier New" pitchFamily="49" charset="0"/>
                        <a:ea typeface="Arial Unicode MS" pitchFamily="34" charset="-128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(String)</a:t>
                      </a:r>
                      <a:endParaRPr lang="fr-FR" sz="1400" b="1" dirty="0">
                        <a:latin typeface="Courier New" pitchFamily="49" charset="0"/>
                        <a:ea typeface="Arial Unicode MS" pitchFamily="34" charset="-128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4777461" y="1771929"/>
            <a:ext cx="6791356" cy="1703070"/>
            <a:chOff x="182880" y="1771650"/>
            <a:chExt cx="6791356" cy="17030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" y="2068830"/>
              <a:ext cx="6791356" cy="1405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5" name="TextBox 44"/>
            <p:cNvSpPr txBox="1"/>
            <p:nvPr/>
          </p:nvSpPr>
          <p:spPr>
            <a:xfrm>
              <a:off x="1691640" y="1771650"/>
              <a:ext cx="33842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Mapping Triples to Bit Matrix (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BitMat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)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0013" y="1592859"/>
            <a:ext cx="3917249" cy="2202180"/>
            <a:chOff x="7673340" y="1604010"/>
            <a:chExt cx="3917249" cy="2202180"/>
          </a:xfrm>
        </p:grpSpPr>
        <p:pic>
          <p:nvPicPr>
            <p:cNvPr id="34" name="Picture 2" descr="D:\Dropbox\5TC\PFE-STAGE\__Report\BitMatA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73340" y="1859632"/>
              <a:ext cx="3917249" cy="1946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6" name="TextBox 45"/>
            <p:cNvSpPr txBox="1"/>
            <p:nvPr/>
          </p:nvSpPr>
          <p:spPr>
            <a:xfrm>
              <a:off x="7993380" y="1604010"/>
              <a:ext cx="30075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Example of 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BitMat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 Representation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699260" y="4591050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Index Table 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50" name="ZoneTexte 7"/>
          <p:cNvSpPr txBox="1"/>
          <p:nvPr/>
        </p:nvSpPr>
        <p:spPr>
          <a:xfrm>
            <a:off x="1452339" y="6352103"/>
            <a:ext cx="19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</a:rPr>
              <a:t>BitMat (M. Atre, 2009)</a:t>
            </a:r>
            <a:endParaRPr lang="fr-FR" sz="1400" b="1" dirty="0">
              <a:solidFill>
                <a:schemeClr val="tx2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7943849" y="3502040"/>
            <a:ext cx="253411" cy="8185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3524250" y="5101590"/>
            <a:ext cx="1253490" cy="23622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35977" y="5059979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Our idea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32960" y="4027170"/>
            <a:ext cx="7284807" cy="2647950"/>
            <a:chOff x="4804410" y="4015740"/>
            <a:chExt cx="7284807" cy="2647950"/>
          </a:xfrm>
        </p:grpSpPr>
        <p:sp>
          <p:nvSpPr>
            <p:cNvPr id="47" name="TextBox 46"/>
            <p:cNvSpPr txBox="1"/>
            <p:nvPr/>
          </p:nvSpPr>
          <p:spPr>
            <a:xfrm>
              <a:off x="4804410" y="4015740"/>
              <a:ext cx="2945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S-O and O-S </a:t>
              </a:r>
              <a:r>
                <a:rPr lang="en-US" sz="1400" b="1" dirty="0" err="1" smtClean="0">
                  <a:solidFill>
                    <a:schemeClr val="tx2"/>
                  </a:solidFill>
                </a:rPr>
                <a:t>BitMat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 Tables of PP 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5848" y="4286250"/>
              <a:ext cx="7213369" cy="2377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9" grpId="0"/>
      <p:bldP spid="50" grpId="0"/>
      <p:bldP spid="44" grpId="0" animBg="1"/>
      <p:bldP spid="54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–Data Compressor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8694420" cy="429768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2800" b="1" kern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D-Gap Compression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process to translating a bit array into a structure </a:t>
            </a:r>
            <a:r>
              <a:rPr lang="fr-FR" sz="24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</a:t>
            </a: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4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integer</a:t>
            </a: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special type of Run Length Encoding (RLE) </a:t>
            </a:r>
            <a:r>
              <a:rPr lang="fr-FR" sz="24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</a:t>
            </a: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key purpose is to compress the sparse BitMat matrices and enable the system to load the S-O (Subject-Object) and O-S (Object-</a:t>
            </a:r>
            <a:r>
              <a:rPr lang="fr-FR" sz="24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</a:t>
            </a: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 matrices onto the main memory which helps processing </a:t>
            </a:r>
            <a:r>
              <a:rPr lang="fr-FR" sz="24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queries</a:t>
            </a: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4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faster</a:t>
            </a: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400" b="1" kern="0" dirty="0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enables performing logical operations such as processing queries directly on the compressed files</a:t>
            </a:r>
            <a:r>
              <a:rPr lang="fr-FR" sz="24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sz="240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–Data Compressor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8694420" cy="3680460"/>
          </a:xfrm>
        </p:spPr>
        <p:txBody>
          <a:bodyPr/>
          <a:lstStyle/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objective is to load compressed data instead of loading a huge binary sequence. </a:t>
            </a:r>
            <a:endParaRPr lang="fr-FR" kern="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b="1" kern="0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D-Gap Compression Process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</a:t>
            </a:r>
            <a:r>
              <a:rPr lang="fr-FR" sz="21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starts</a:t>
            </a: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the </a:t>
            </a:r>
            <a:r>
              <a:rPr lang="fr-FR" sz="2100" b="1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 Bit</a:t>
            </a: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whose binary sequence is always either 1 or 0. 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1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</a:t>
            </a: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the length of the binary sequence of equal bits </a:t>
            </a:r>
            <a:r>
              <a:rPr lang="fr-FR" sz="21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counted.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total length </a:t>
            </a:r>
            <a:r>
              <a:rPr lang="fr-FR" sz="21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calculated by summing the length of </a:t>
            </a:r>
            <a:r>
              <a:rPr lang="fr-FR" sz="2100" kern="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</a:t>
            </a:r>
            <a:r>
              <a:rPr lang="fr-FR" sz="21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bits.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fr-FR" kern="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5310" y="4762500"/>
            <a:ext cx="3352800" cy="196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8590" y="3897630"/>
            <a:ext cx="7338060" cy="23317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–Data Compressor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6110" y="1903852"/>
            <a:ext cx="4876800" cy="168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49316" y="1619198"/>
            <a:ext cx="223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chemeClr val="tx2"/>
                </a:solidFill>
              </a:rPr>
              <a:t>BitMat</a:t>
            </a:r>
            <a:r>
              <a:rPr lang="en-US" sz="1200" b="1" dirty="0" smtClean="0">
                <a:solidFill>
                  <a:schemeClr val="tx2"/>
                </a:solidFill>
              </a:rPr>
              <a:t> S-O and O-S matrices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127" y="4311772"/>
            <a:ext cx="4375441" cy="108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159993" y="3980302"/>
            <a:ext cx="7189497" cy="2363348"/>
            <a:chOff x="1931643" y="3785992"/>
            <a:chExt cx="6743727" cy="1905000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8370" y="3785992"/>
              <a:ext cx="1238250" cy="14512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98570" y="3938392"/>
              <a:ext cx="4876800" cy="1208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931643" y="5229327"/>
              <a:ext cx="1739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Compressed 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Predicate: S-O Matrix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712" y="5141420"/>
              <a:ext cx="2605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Compressed Predicate: O-S Matrix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Down Arrow 15"/>
          <p:cNvSpPr/>
          <p:nvPr/>
        </p:nvSpPr>
        <p:spPr>
          <a:xfrm>
            <a:off x="5375910" y="3614542"/>
            <a:ext cx="304800" cy="50025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6200000">
            <a:off x="7448554" y="4689792"/>
            <a:ext cx="304800" cy="45720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902793" y="4077831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Index 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320" y="5920740"/>
            <a:ext cx="273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The data compression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process example.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30" y="255134"/>
            <a:ext cx="11041380" cy="1036850"/>
          </a:xfrm>
        </p:spPr>
        <p:txBody>
          <a:bodyPr/>
          <a:lstStyle/>
          <a:p>
            <a:r>
              <a:rPr lang="en-US" dirty="0" smtClean="0"/>
              <a:t>CedTMart Components – Data Distributor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8694420" cy="464058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r-FR" sz="28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distributor performs two functions: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400" b="1" kern="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Comparison</a:t>
            </a:r>
            <a:r>
              <a:rPr lang="fr-FR" sz="2400" kern="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2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key purpose is to partition dataset intelligently to reduce communication between data nodes. </a:t>
            </a:r>
            <a:endParaRPr lang="fr-FR" sz="2200" kern="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fr-FR" sz="22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process of comparing subject-object pairs between the predicates.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fr-FR" sz="22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calculates similarity between predicates by summing the common distinct subjects and objects between two predicates.   </a:t>
            </a:r>
            <a:r>
              <a:rPr lang="fr-FR" sz="20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fr-FR" sz="2400" b="1" kern="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Distribution</a:t>
            </a:r>
            <a:endParaRPr lang="fr-FR" sz="2400" kern="0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fr-FR" sz="22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distributes data within a cluster of nodes. 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Data Distributor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3707963"/>
            <a:ext cx="3505200" cy="3050977"/>
            <a:chOff x="2514600" y="1217371"/>
            <a:chExt cx="4572000" cy="397563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1217371"/>
              <a:ext cx="4572000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3011557" y="4791953"/>
              <a:ext cx="3452450" cy="401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/>
                  </a:solidFill>
                </a:rPr>
                <a:t>Predicate Comparison Process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905000" y="1653540"/>
          <a:ext cx="925830" cy="1156716"/>
        </p:xfrm>
        <a:graphic>
          <a:graphicData uri="http://schemas.openxmlformats.org/drawingml/2006/table">
            <a:tbl>
              <a:tblPr/>
              <a:tblGrid>
                <a:gridCol w="468630"/>
                <a:gridCol w="4572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3048000" y="1653540"/>
          <a:ext cx="925830" cy="963930"/>
        </p:xfrm>
        <a:graphic>
          <a:graphicData uri="http://schemas.openxmlformats.org/drawingml/2006/table">
            <a:tbl>
              <a:tblPr/>
              <a:tblGrid>
                <a:gridCol w="468630"/>
                <a:gridCol w="457200"/>
              </a:tblGrid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P2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267200" y="1653540"/>
          <a:ext cx="925830" cy="963930"/>
        </p:xfrm>
        <a:graphic>
          <a:graphicData uri="http://schemas.openxmlformats.org/drawingml/2006/table">
            <a:tbl>
              <a:tblPr/>
              <a:tblGrid>
                <a:gridCol w="468630"/>
                <a:gridCol w="4572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5486400" y="1653540"/>
          <a:ext cx="925830" cy="963930"/>
        </p:xfrm>
        <a:graphic>
          <a:graphicData uri="http://schemas.openxmlformats.org/drawingml/2006/table">
            <a:tbl>
              <a:tblPr/>
              <a:tblGrid>
                <a:gridCol w="468630"/>
                <a:gridCol w="4572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705600" y="1653540"/>
          <a:ext cx="925830" cy="963930"/>
        </p:xfrm>
        <a:graphic>
          <a:graphicData uri="http://schemas.openxmlformats.org/drawingml/2006/table">
            <a:tbl>
              <a:tblPr/>
              <a:tblGrid>
                <a:gridCol w="468630"/>
                <a:gridCol w="4572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P5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7924800" y="1653540"/>
          <a:ext cx="925830" cy="1735074"/>
        </p:xfrm>
        <a:graphic>
          <a:graphicData uri="http://schemas.openxmlformats.org/drawingml/2006/table">
            <a:tbl>
              <a:tblPr/>
              <a:tblGrid>
                <a:gridCol w="468630"/>
                <a:gridCol w="457200"/>
              </a:tblGrid>
              <a:tr h="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P6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baseline="-2500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0" name="Straight Arrow Connector 29"/>
          <p:cNvCxnSpPr>
            <a:endCxn id="22" idx="0"/>
          </p:cNvCxnSpPr>
          <p:nvPr/>
        </p:nvCxnSpPr>
        <p:spPr>
          <a:xfrm>
            <a:off x="2377440" y="2777490"/>
            <a:ext cx="2651760" cy="9304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2" idx="0"/>
          </p:cNvCxnSpPr>
          <p:nvPr/>
        </p:nvCxnSpPr>
        <p:spPr>
          <a:xfrm>
            <a:off x="3520440" y="2583180"/>
            <a:ext cx="1508760" cy="112478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2" idx="0"/>
          </p:cNvCxnSpPr>
          <p:nvPr/>
        </p:nvCxnSpPr>
        <p:spPr>
          <a:xfrm>
            <a:off x="4495800" y="2567940"/>
            <a:ext cx="533400" cy="114002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2" idx="0"/>
          </p:cNvCxnSpPr>
          <p:nvPr/>
        </p:nvCxnSpPr>
        <p:spPr>
          <a:xfrm flipH="1">
            <a:off x="5029200" y="2567940"/>
            <a:ext cx="685800" cy="114002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2" idx="0"/>
          </p:cNvCxnSpPr>
          <p:nvPr/>
        </p:nvCxnSpPr>
        <p:spPr>
          <a:xfrm flipH="1">
            <a:off x="5029200" y="2567940"/>
            <a:ext cx="2133600" cy="114002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2" idx="0"/>
          </p:cNvCxnSpPr>
          <p:nvPr/>
        </p:nvCxnSpPr>
        <p:spPr>
          <a:xfrm flipH="1">
            <a:off x="5029200" y="2948940"/>
            <a:ext cx="2895600" cy="75902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89020" y="3668018"/>
            <a:ext cx="14205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P1 ∩ P2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P1 ∩ P3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P1 ∩ P4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P1 ∩ P5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P1 ∩ P6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P2 ∩ P3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P2 ∩ P4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P2 ∩ P5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P2 ∩ P6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P3 ∩ P4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P3 ∩ P5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P3 ∩ P6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P4 ∩ P5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P4 ∩ P6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P5 ∩ P6 </a:t>
            </a:r>
            <a:r>
              <a:rPr lang="en-US" sz="1200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sz="1200" dirty="0" smtClean="0">
                <a:solidFill>
                  <a:schemeClr val="tx2"/>
                </a:solidFill>
              </a:rPr>
              <a:t> RS or ∅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7" name="Left Arrow 36"/>
          <p:cNvSpPr/>
          <p:nvPr/>
        </p:nvSpPr>
        <p:spPr>
          <a:xfrm>
            <a:off x="6769274" y="4777740"/>
            <a:ext cx="685800" cy="304800"/>
          </a:xfrm>
          <a:prstGeom prst="leftArrow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041" y="255134"/>
            <a:ext cx="9601200" cy="10368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A Brief Overview of the Experimental Track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Phase I – The Imitation Game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Phase II – Can we make the world better?</a:t>
            </a:r>
            <a:endParaRPr lang="en-US" dirty="0" smtClean="0">
              <a:solidFill>
                <a:schemeClr val="bg1">
                  <a:lumMod val="85000"/>
                </a:schemeClr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87235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Data Distributor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1655614" y="1924050"/>
            <a:ext cx="8848556" cy="4537472"/>
            <a:chOff x="1655614" y="1672590"/>
            <a:chExt cx="8848556" cy="4537472"/>
          </a:xfrm>
        </p:grpSpPr>
        <p:pic>
          <p:nvPicPr>
            <p:cNvPr id="20" name="Picture 3" descr="D:\Dropbox\5TC\PFE-STAGE\__Thesis\master_Thesis_Minwei\DistributeCND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55614" y="1672590"/>
              <a:ext cx="8848556" cy="41381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6275070" y="2156460"/>
              <a:ext cx="2994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DN</a:t>
              </a:r>
              <a:r>
                <a:rPr lang="en-US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: Directory Node	</a:t>
              </a:r>
            </a:p>
            <a:p>
              <a:r>
                <a:rPr lang="en-US" b="1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CN</a:t>
              </a:r>
              <a:r>
                <a:rPr lang="en-US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:  Computer Node</a:t>
              </a:r>
              <a:endParaRPr lang="en-US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27270" y="5840730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Data Distribution Protocol</a:t>
              </a:r>
              <a:endParaRPr lang="en-US" sz="1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8694420" cy="47777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query processor is composed of three components: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analyser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Performs analysis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the complexity of queries 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Planner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Partitions SPARQL graphs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Ranks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subgraphs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Calculate costs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Generates an efficient plan based on the cost of executing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subgraphs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(parts of a query)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executor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Executes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subgraphs</a:t>
            </a:r>
            <a:endParaRPr lang="en-US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58390" y="2228850"/>
            <a:ext cx="4038600" cy="3127177"/>
            <a:chOff x="1600200" y="2971800"/>
            <a:chExt cx="4038600" cy="3127177"/>
          </a:xfrm>
        </p:grpSpPr>
        <p:sp>
          <p:nvSpPr>
            <p:cNvPr id="8" name="TextBox 7"/>
            <p:cNvSpPr txBox="1"/>
            <p:nvPr/>
          </p:nvSpPr>
          <p:spPr>
            <a:xfrm>
              <a:off x="1676400" y="2971800"/>
              <a:ext cx="396240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SELECT ?x WHERE</a:t>
              </a:r>
            </a:p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	{</a:t>
              </a:r>
            </a:p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	  </a:t>
              </a:r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?x </a:t>
              </a:r>
              <a:r>
                <a:rPr lang="en-US" sz="1400" dirty="0" err="1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hasFriend</a:t>
              </a:r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?y.	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	  ?x </a:t>
              </a:r>
              <a:r>
                <a:rPr lang="en-US" sz="1400" dirty="0" err="1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hasEmployer</a:t>
              </a:r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?z.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	  ?y </a:t>
              </a:r>
              <a:r>
                <a:rPr lang="en-US" sz="1400" dirty="0" err="1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hasEmployer</a:t>
              </a:r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?z.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	  ?x likes ?t.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       	  ?y likes ?t.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         ?t </a:t>
              </a:r>
              <a:r>
                <a:rPr lang="en-US" sz="1400" dirty="0" err="1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hasAuthor</a:t>
              </a:r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Martin.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         </a:t>
              </a:r>
              <a:r>
                <a:rPr lang="en-US" sz="1400" dirty="0" err="1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Promod</a:t>
              </a:r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400" dirty="0" err="1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hasFriend</a:t>
              </a:r>
              <a:r>
                <a:rPr lang="en-US" sz="1400" dirty="0" smtClean="0">
                  <a:solidFill>
                    <a:schemeClr val="tx2"/>
                  </a:solidFill>
                  <a:latin typeface="Courier New" pitchFamily="49" charset="0"/>
                  <a:cs typeface="Courier New" pitchFamily="49" charset="0"/>
                </a:rPr>
                <a:t> Martin</a:t>
              </a:r>
            </a:p>
            <a:p>
              <a:r>
                <a:rPr lang="en-US" sz="1400" dirty="0" smtClean="0">
                  <a:latin typeface="Courier New" pitchFamily="49" charset="0"/>
                  <a:cs typeface="Courier New" pitchFamily="49" charset="0"/>
                </a:rPr>
                <a:t>	}</a:t>
              </a:r>
            </a:p>
            <a:p>
              <a:endParaRPr lang="en-US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3733800"/>
              <a:ext cx="7521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Query </a:t>
              </a:r>
            </a:p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form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752600" y="3200400"/>
              <a:ext cx="304800" cy="609600"/>
            </a:xfrm>
            <a:prstGeom prst="straightConnector1">
              <a:avLst/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21899" y="4648200"/>
              <a:ext cx="8611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Result </a:t>
              </a:r>
            </a:p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variable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057400" y="3200400"/>
              <a:ext cx="533400" cy="1447800"/>
            </a:xfrm>
            <a:prstGeom prst="straightConnector1">
              <a:avLst/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09800" y="5410200"/>
              <a:ext cx="1428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Triple Patterns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438400" y="4953000"/>
              <a:ext cx="685800" cy="533400"/>
            </a:xfrm>
            <a:prstGeom prst="straightConnector1">
              <a:avLst/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07781" y="5791200"/>
              <a:ext cx="1527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Pattern variable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886200" y="4419600"/>
              <a:ext cx="304800" cy="1447800"/>
            </a:xfrm>
            <a:prstGeom prst="straightConnector1">
              <a:avLst/>
            </a:prstGeom>
            <a:ln w="12700">
              <a:prstDash val="dash"/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775582" y="3134793"/>
              <a:ext cx="7713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</a:rPr>
                <a:t>Clause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124200" y="3200400"/>
              <a:ext cx="762000" cy="762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4590" y="2457450"/>
            <a:ext cx="36134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>
          <a:xfrm>
            <a:off x="5558790" y="3295650"/>
            <a:ext cx="762000" cy="3048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28950" y="5429250"/>
            <a:ext cx="259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 of a SPARQL Query </a:t>
            </a:r>
            <a:endParaRPr lang="en-US" sz="1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0320" y="4370070"/>
            <a:ext cx="3469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SPARQL Query expressed in the form of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Graph. </a:t>
            </a:r>
            <a:endParaRPr lang="en-US" sz="14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270" y="1874520"/>
            <a:ext cx="6248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Analysis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query forms,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 of query form,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result variables,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 of result variable,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triple patterns,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variables contained in each triple pattern,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modifiers,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number of global joins,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availability of data set definition,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availability of query pattern,</a:t>
            </a:r>
          </a:p>
          <a:p>
            <a:pPr lvl="2"/>
            <a:r>
              <a:rPr lang="en-US" sz="16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availability of modifier.</a:t>
            </a:r>
            <a:endParaRPr lang="fr-FR" sz="1600" kern="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7130" y="1846897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SELECT ?x WHERE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{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 ?x </a:t>
            </a:r>
            <a:r>
              <a:rPr lang="en-US" sz="1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hasFriend</a:t>
            </a:r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?y.	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 ?x </a:t>
            </a:r>
            <a:r>
              <a:rPr lang="en-US" sz="1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hasEmployer</a:t>
            </a:r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?z.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 ?y </a:t>
            </a:r>
            <a:r>
              <a:rPr lang="en-US" sz="1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hasEmployer</a:t>
            </a:r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?z.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 ?x likes ?t.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	  ?y likes ?t.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  ?t </a:t>
            </a:r>
            <a:r>
              <a:rPr lang="en-US" sz="1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hasAuthor</a:t>
            </a:r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Martin.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US" sz="1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Promod</a:t>
            </a:r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hasFriend</a:t>
            </a:r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Martin</a:t>
            </a:r>
          </a:p>
          <a:p>
            <a:r>
              <a:rPr lang="en-US" sz="14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}</a:t>
            </a:r>
          </a:p>
          <a:p>
            <a:endParaRPr lang="en-US" sz="1400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11590" y="4537710"/>
            <a:ext cx="1752600" cy="1676400"/>
            <a:chOff x="6629400" y="4724400"/>
            <a:chExt cx="1752600" cy="1447800"/>
          </a:xfrm>
        </p:grpSpPr>
        <p:sp>
          <p:nvSpPr>
            <p:cNvPr id="7" name="Flowchart: Document 6"/>
            <p:cNvSpPr/>
            <p:nvPr/>
          </p:nvSpPr>
          <p:spPr>
            <a:xfrm>
              <a:off x="6629400" y="4724400"/>
              <a:ext cx="1752600" cy="1447800"/>
            </a:xfrm>
            <a:prstGeom prst="flowChartDocument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05600" y="4760893"/>
              <a:ext cx="1581843" cy="1196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Query form</a:t>
              </a:r>
              <a:r>
                <a:rPr lang="en-US" sz="1400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Result Variable: </a:t>
              </a:r>
              <a:r>
                <a:rPr lang="en-US" sz="1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Triple Pattern</a:t>
              </a:r>
              <a:r>
                <a:rPr lang="en-US" sz="1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: 7</a:t>
              </a:r>
            </a:p>
            <a:p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Pattern Variable</a:t>
              </a:r>
              <a:r>
                <a:rPr lang="en-US" sz="1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: 4</a:t>
              </a:r>
            </a:p>
            <a:p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Global Join</a:t>
              </a:r>
              <a:r>
                <a:rPr lang="en-US" sz="1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1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6 </a:t>
              </a:r>
            </a:p>
            <a:p>
              <a:r>
                <a:rPr lang="en-US" sz="14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Modifier</a:t>
              </a:r>
              <a:r>
                <a:rPr lang="en-US" sz="1400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: 0 </a:t>
              </a:r>
              <a:endParaRPr lang="en-US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 rot="5400000">
            <a:off x="9416415" y="3872865"/>
            <a:ext cx="491490" cy="381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26333" y="4284683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Summary of Analysis</a:t>
            </a:r>
            <a:endParaRPr lang="en-US" sz="1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03070"/>
            <a:ext cx="7722870" cy="22402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Planning</a:t>
            </a:r>
          </a:p>
          <a:p>
            <a:pPr lvl="1"/>
            <a:r>
              <a:rPr lang="en-US" sz="22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SPARQL Graph Partitioning</a:t>
            </a:r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process of decomposing a SPARQL graphs (queries) into </a:t>
            </a:r>
            <a:r>
              <a:rPr lang="en-US" sz="20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subgraphs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(sub-queries) by number of variables contained in triple patterns.</a:t>
            </a:r>
          </a:p>
          <a:p>
            <a:pPr lvl="2"/>
            <a:r>
              <a:rPr lang="en-US" sz="2000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is to increase parallelization and increase the speed of processing queries.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1182" y="4495800"/>
            <a:ext cx="36134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composi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4038600"/>
            <a:ext cx="2148801" cy="2819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248400" y="5410200"/>
            <a:ext cx="838200" cy="381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34490"/>
            <a:ext cx="7608570" cy="23202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Planning</a:t>
            </a:r>
          </a:p>
          <a:p>
            <a:pPr lvl="1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SPARQL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SubGraph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Ranking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process of ordering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subgraphs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number of variables contained in triple patterns.</a:t>
            </a:r>
          </a:p>
          <a:p>
            <a:pPr lvl="2"/>
            <a:r>
              <a:rPr lang="en-US" kern="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key purposes is to prioritize the execution sequence, assists in calculating cost, and minimize the number of execution.</a:t>
            </a:r>
            <a:endParaRPr lang="en-US" sz="2000" kern="0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decomposi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851910"/>
            <a:ext cx="2148801" cy="2819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654040" y="5212080"/>
            <a:ext cx="838200" cy="381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g_rankin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920" y="4286250"/>
            <a:ext cx="5258435" cy="171449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475470" y="4720590"/>
          <a:ext cx="2034540" cy="1200149"/>
        </p:xfrm>
        <a:graphic>
          <a:graphicData uri="http://schemas.openxmlformats.org/drawingml/2006/table">
            <a:tbl>
              <a:tblPr/>
              <a:tblGrid>
                <a:gridCol w="1029830"/>
                <a:gridCol w="1004710"/>
              </a:tblGrid>
              <a:tr h="2989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err="1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QRank</a:t>
                      </a:r>
                      <a:endParaRPr lang="en-US" sz="11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SG1</a:t>
                      </a:r>
                      <a:endParaRPr lang="en-US" sz="1100" b="1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lang="en-US" sz="11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SG2</a:t>
                      </a:r>
                      <a:endParaRPr lang="en-US" sz="11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lang="en-US" sz="11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tx2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SG3</a:t>
                      </a:r>
                      <a:endParaRPr lang="en-US" sz="11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lang="en-US" sz="1100" dirty="0">
                        <a:solidFill>
                          <a:schemeClr val="tx2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8641080" y="5181600"/>
            <a:ext cx="838200" cy="3810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180070" cy="2209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calculation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processing cost is calculated by summing three cost patterns with their coefficients</a:t>
            </a:r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0540" y="3784649"/>
            <a:ext cx="4984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Where: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</a:t>
            </a:r>
            <a:r>
              <a:rPr lang="en-US" sz="2000" baseline="30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denotes the cost triple pattern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</a:t>
            </a:r>
            <a:r>
              <a:rPr lang="en-US" sz="2000" baseline="30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denotes the cost of Predicate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</a:t>
            </a:r>
            <a:r>
              <a:rPr lang="en-US" sz="2000" baseline="30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denotes the cost Predicate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variables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l-G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l-G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l-G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denote the coefficients whose 	values depend on the size of 	preprocessed datasets and nature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queries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0776" y="3116766"/>
            <a:ext cx="2763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= ∑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l-G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042910" cy="49187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of Triple Pattern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determined by the number of variables a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subgraph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contains.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of Predicate</a:t>
            </a:r>
          </a:p>
          <a:p>
            <a:pPr lvl="3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determined by the size of predicates and the cost of subject and/or object.</a:t>
            </a:r>
          </a:p>
          <a:p>
            <a:pPr lvl="3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size of a predicate is determined by the number of subjects and objects contained in a predicate file.</a:t>
            </a:r>
          </a:p>
          <a:p>
            <a:pPr lvl="3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cost of a subject and an object is determined by the number of entries in S-O and O-S matrix.    </a:t>
            </a:r>
          </a:p>
          <a:p>
            <a:pPr algn="just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Cost of Variable</a:t>
            </a:r>
          </a:p>
          <a:p>
            <a:pPr lvl="3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determined by number of times a variable appears in a triple pattern and the total number of variable contained in that triple pattern.</a:t>
            </a:r>
          </a:p>
          <a:p>
            <a:pPr lvl="3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cost of predicate is another parameter of calculating cost of variables.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CedTMart Components – Query Processor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7905750" cy="305562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Generating Execution Plan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planner generates an efficient execution plan based on the estimated cost.</a:t>
            </a:r>
          </a:p>
          <a:p>
            <a:pPr algn="just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Query Execution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executor executes queries according to the generated plan.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Query Optimization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7700010" cy="47701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Predicate partitioning helps in planning global and local joins efficiently.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Predicate object partition is a type of index which enables generating a highly-efficient plan for a special type of queries. 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Intelligent partitioning of data blocks within a cluster can optimize the performance.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Multilevel indexing enables faster information retrieval.</a:t>
            </a:r>
          </a:p>
          <a:p>
            <a:pPr lvl="1" algn="just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developed a binary tree structure of block location which enables identify data location faster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 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cost patterns assist in generating efficient query execution plan.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D-Gap compression enables loading a huge index table on memory.  </a:t>
            </a:r>
          </a:p>
          <a:p>
            <a:pPr lvl="1" algn="just"/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93" y="255134"/>
            <a:ext cx="10078843" cy="1036850"/>
          </a:xfrm>
        </p:spPr>
        <p:txBody>
          <a:bodyPr/>
          <a:lstStyle/>
          <a:p>
            <a:r>
              <a:rPr lang="en-US" dirty="0" smtClean="0"/>
              <a:t>An Overview of the Experimental Track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991" y="2263702"/>
            <a:ext cx="6263360" cy="33712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objectives of the experimental track are twofold: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Conduct an experimental study with scalable and distributed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triplestores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replicate the results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compare their performance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the “lessons of experience” for producing effective and efficient solutions.</a:t>
            </a:r>
          </a:p>
          <a:p>
            <a:endParaRPr lang="en-US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649" y="1968310"/>
            <a:ext cx="39243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0210" y="1984917"/>
            <a:ext cx="4893527" cy="4553599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 Setting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3–Node Cluster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Dataset: 10 GB LUBM data</a:t>
            </a:r>
          </a:p>
          <a:p>
            <a:pPr lvl="1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Node Specification</a:t>
            </a:r>
          </a:p>
          <a:p>
            <a:pPr lvl="2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Intel Xeon E312xx 8-core Processor</a:t>
            </a:r>
          </a:p>
          <a:p>
            <a:pPr lvl="2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OS: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Ubuntu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12.04</a:t>
            </a:r>
          </a:p>
          <a:p>
            <a:pPr lvl="2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Memory: 16 GB</a:t>
            </a:r>
          </a:p>
          <a:p>
            <a:pPr lvl="2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HDD: 15 GB (root disk)</a:t>
            </a:r>
          </a:p>
          <a:p>
            <a:pPr lvl="5" algn="just">
              <a:buNone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500 GB and 100 GB (Block storage </a:t>
            </a:r>
          </a:p>
          <a:p>
            <a:pPr lvl="5" algn="just">
              <a:buNone/>
            </a:pP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volumes)</a:t>
            </a:r>
          </a:p>
          <a:p>
            <a:pPr lvl="5" algn="just">
              <a:buNone/>
            </a:pP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8103" y="2296480"/>
            <a:ext cx="566373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Q1: </a:t>
            </a:r>
          </a:p>
          <a:p>
            <a:r>
              <a:rPr lang="en-US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  <a:ea typeface="Arial Unicode MS" pitchFamily="34" charset="-128"/>
                <a:cs typeface="Arial Unicode MS" pitchFamily="34" charset="-128"/>
              </a:rPr>
              <a:t>SELECT ?X WHERE {?X </a:t>
            </a:r>
            <a:r>
              <a:rPr lang="en-US" sz="1200" dirty="0" err="1" smtClean="0">
                <a:solidFill>
                  <a:schemeClr val="tx2"/>
                </a:solidFill>
                <a:latin typeface="Courier" pitchFamily="49" charset="0"/>
                <a:ea typeface="Arial Unicode MS" pitchFamily="34" charset="-128"/>
                <a:cs typeface="Arial Unicode MS" pitchFamily="34" charset="-128"/>
              </a:rPr>
              <a:t>rdf:type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Courier" pitchFamily="49" charset="0"/>
                <a:ea typeface="Arial Unicode MS" pitchFamily="34" charset="-128"/>
                <a:cs typeface="Arial Unicode MS" pitchFamily="34" charset="-128"/>
              </a:rPr>
              <a:t>ub:GraduateStudent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  <a:ea typeface="Arial Unicode MS" pitchFamily="34" charset="-128"/>
                <a:cs typeface="Arial Unicode MS" pitchFamily="34" charset="-128"/>
              </a:rPr>
              <a:t>}</a:t>
            </a:r>
          </a:p>
          <a:p>
            <a:endParaRPr lang="en-US" sz="1200" dirty="0" smtClean="0">
              <a:solidFill>
                <a:schemeClr val="tx2"/>
              </a:solidFill>
              <a:latin typeface="Courier" pitchFamily="49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Q2:</a:t>
            </a:r>
          </a:p>
          <a:p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SELECT ?X</a:t>
            </a:r>
            <a:b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</a:b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               WHERE</a:t>
            </a:r>
            <a:b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</a:b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                 {?X </a:t>
            </a:r>
            <a:r>
              <a:rPr lang="en-US" sz="1200" dirty="0" err="1" smtClean="0">
                <a:solidFill>
                  <a:schemeClr val="tx2"/>
                </a:solidFill>
                <a:latin typeface="Courier" pitchFamily="49" charset="0"/>
              </a:rPr>
              <a:t>rdf:type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200" dirty="0" err="1" smtClean="0">
                <a:solidFill>
                  <a:schemeClr val="tx2"/>
                </a:solidFill>
                <a:latin typeface="Courier" pitchFamily="49" charset="0"/>
              </a:rPr>
              <a:t>ub:ResearchAssistant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.</a:t>
            </a:r>
            <a:b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</a:b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                 ?X </a:t>
            </a:r>
            <a:r>
              <a:rPr lang="en-US" sz="1200" dirty="0" err="1" smtClean="0">
                <a:solidFill>
                  <a:schemeClr val="tx2"/>
                </a:solidFill>
                <a:latin typeface="Courier" pitchFamily="49" charset="0"/>
              </a:rPr>
              <a:t>ub:memberOf</a:t>
            </a:r>
            <a:endParaRPr lang="en-US" sz="1200" dirty="0" smtClean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	        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  <a:hlinkClick r:id="rId3"/>
              </a:rPr>
              <a:t>http://www.Department0.University3466.edu</a:t>
            </a:r>
            <a:endParaRPr lang="en-US" sz="1200" dirty="0" smtClean="0">
              <a:solidFill>
                <a:schemeClr val="tx2"/>
              </a:solidFill>
              <a:latin typeface="Courier" pitchFamily="49" charset="0"/>
            </a:endParaRPr>
          </a:p>
          <a:p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</a:rPr>
              <a:t>                  }</a:t>
            </a:r>
            <a:r>
              <a:rPr lang="en-US" sz="1200" dirty="0" smtClean="0">
                <a:solidFill>
                  <a:schemeClr val="tx2"/>
                </a:solidFill>
                <a:latin typeface="Courier" pitchFamily="49" charset="0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73245" y="4315507"/>
            <a:ext cx="6280641" cy="1839961"/>
            <a:chOff x="5773245" y="4315507"/>
            <a:chExt cx="6280641" cy="183996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0945" y="4325904"/>
              <a:ext cx="3008088" cy="1818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999930" y="4315507"/>
              <a:ext cx="3053956" cy="1839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5040352" y="5107258"/>
              <a:ext cx="17427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2"/>
                  </a:solidFill>
                </a:rPr>
                <a:t>Times in milliseconds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7882890" cy="458724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CedTMart framework provides a complete set of functionalities for processing multi-join queries on Big Linked dataset.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has been built on various methods and techniques to guarantee high-performance in processing queries.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cost patterns along with binary tree representation data block locations are efficient techniques for processing queries faster.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framework is scalable but it needs further investigation.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8454390" cy="432435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Contribution: experimenting with our own ideas for a distributed </a:t>
            </a:r>
            <a:r>
              <a:rPr lang="en-US" sz="24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</a:t>
            </a:r>
            <a:r>
              <a:rPr lang="en-US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query processor has a few limitations: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cannot handle all SPARQL query forms.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compressor is memory bound.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cannot process modifiers, and optional pattern queries.</a:t>
            </a:r>
          </a:p>
          <a:p>
            <a:pPr lvl="2" algn="just"/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performance of </a:t>
            </a:r>
            <a:r>
              <a:rPr lang="en-US" sz="20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CedTmart</a:t>
            </a:r>
            <a:r>
              <a:rPr lang="en-US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Big Linked Data is not yet guaranteed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algn="just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does not have some important functional features such as Update.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Conclusion &amp; Future Work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790700"/>
            <a:ext cx="7688580" cy="477012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Potential Improvements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data cleaner should be improved by adding more rules.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CedTMart should be experimented in a massive-scale cluster to validate scalability.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algorithms and optimization techniques should be refined by conducting more experiments with respect to different use cases.    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Further research is required to optimize the global join of complex queries.</a:t>
            </a:r>
          </a:p>
          <a:p>
            <a:pPr lvl="1" algn="just"/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source code of </a:t>
            </a:r>
            <a:r>
              <a:rPr lang="en-US" sz="2200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</a:t>
            </a:r>
            <a:r>
              <a:rPr lang="en-US" sz="22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needs debugging.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671810" cy="1036850"/>
          </a:xfrm>
        </p:spPr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2050" name="Picture 2" descr="http://www.toolsformoney.com/financial_software_demo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0435" y="2477134"/>
            <a:ext cx="2964815" cy="29536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94" y="255134"/>
            <a:ext cx="10601556" cy="1036850"/>
          </a:xfrm>
        </p:spPr>
        <p:txBody>
          <a:bodyPr/>
          <a:lstStyle/>
          <a:p>
            <a:r>
              <a:rPr lang="en-US" dirty="0" smtClean="0"/>
              <a:t>An Overview of the Experimental Track – 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714500"/>
            <a:ext cx="7825741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Resource Description Framework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the foundation of defining the data structure for the Semantic Web (SW).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defines data in the form of &lt;subject, predicate, object&gt;.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collection of RDF data forms directed, labeled graph.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Blinked 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is a special type of data which is a combination of the two most recent notions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Linked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data.</a:t>
            </a:r>
          </a:p>
          <a:p>
            <a:r>
              <a:rPr lang="en-US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</a:t>
            </a:r>
            <a:endParaRPr lang="en-US" b="1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a purpose-built database for the storage and retrieval of triples.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496300" y="2547676"/>
            <a:ext cx="3200400" cy="1635704"/>
            <a:chOff x="2209800" y="1564696"/>
            <a:chExt cx="3200400" cy="1635704"/>
          </a:xfrm>
        </p:grpSpPr>
        <p:sp>
          <p:nvSpPr>
            <p:cNvPr id="6" name="Oval 5"/>
            <p:cNvSpPr/>
            <p:nvPr/>
          </p:nvSpPr>
          <p:spPr>
            <a:xfrm>
              <a:off x="2209800" y="1600200"/>
              <a:ext cx="1066800" cy="6096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CEDAR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276600" y="2590800"/>
              <a:ext cx="1143000" cy="6096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PROJECT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6" idx="5"/>
              <a:endCxn id="7" idx="0"/>
            </p:cNvCxnSpPr>
            <p:nvPr/>
          </p:nvCxnSpPr>
          <p:spPr>
            <a:xfrm>
              <a:off x="3120371" y="2120526"/>
              <a:ext cx="727729" cy="47027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495800" y="1600200"/>
              <a:ext cx="914400" cy="60960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ANR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6" idx="6"/>
              <a:endCxn id="9" idx="2"/>
            </p:cNvCxnSpPr>
            <p:nvPr/>
          </p:nvCxnSpPr>
          <p:spPr>
            <a:xfrm>
              <a:off x="3276600" y="1905000"/>
              <a:ext cx="1219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725805">
              <a:off x="3182309" y="2088436"/>
              <a:ext cx="7809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rdf:type</a:t>
              </a:r>
              <a:endParaRPr lang="en-US" sz="14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15452" y="1564696"/>
              <a:ext cx="10839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fundedBy</a:t>
              </a:r>
              <a:endParaRPr lang="en-US" sz="16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94" y="255134"/>
            <a:ext cx="10612986" cy="1036850"/>
          </a:xfrm>
        </p:spPr>
        <p:txBody>
          <a:bodyPr/>
          <a:lstStyle/>
          <a:p>
            <a:r>
              <a:rPr lang="en-US" dirty="0" smtClean="0"/>
              <a:t>An Overview of the Experimental Track - Basic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7608571" cy="46405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SPARQL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SPARQL is a query language for retrieving and manipulating RDF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databases.</a:t>
            </a:r>
            <a:endParaRPr lang="en-US" b="1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Hadoop</a:t>
            </a:r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MapReduce</a:t>
            </a:r>
            <a:endParaRPr lang="en-US" b="1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facto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framework for building scalable and distributed applications for storing and processing Big Data on clusters of commodity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hardware.  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core of the framework is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Hadoop Distributed File System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(HDFS) and it relies on </a:t>
            </a:r>
            <a:r>
              <a:rPr lang="en-US" b="1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MapReduce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programming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paradigm.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Benchmarking Tool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facilitates the evaluation of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triplestore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respect to 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queries.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0" y="1697355"/>
            <a:ext cx="2693670" cy="4096822"/>
            <a:chOff x="9395460" y="1617345"/>
            <a:chExt cx="2693670" cy="4096822"/>
          </a:xfrm>
        </p:grpSpPr>
        <p:pic>
          <p:nvPicPr>
            <p:cNvPr id="2355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95460" y="1617345"/>
              <a:ext cx="2693670" cy="378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9452610" y="5406390"/>
              <a:ext cx="2617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  <a:latin typeface="Arial Rounded MT Bold" pitchFamily="34" charset="0"/>
                </a:rPr>
                <a:t>The Architecture of Hadoop</a:t>
              </a:r>
              <a:endParaRPr lang="en-US" sz="1400" dirty="0">
                <a:solidFill>
                  <a:schemeClr val="tx2"/>
                </a:solidFill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494" y="255134"/>
            <a:ext cx="10178646" cy="1036850"/>
          </a:xfrm>
        </p:spPr>
        <p:txBody>
          <a:bodyPr/>
          <a:lstStyle/>
          <a:p>
            <a:r>
              <a:rPr lang="en-US" dirty="0" smtClean="0"/>
              <a:t>An Overview of the Experimental Track – Key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828800"/>
            <a:ext cx="7185661" cy="46405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 Researcher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Prof.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Mohand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-Sa</a:t>
            </a:r>
            <a:r>
              <a:rPr lang="el-G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Hacid</a:t>
            </a:r>
            <a:endParaRPr lang="en-US" b="1" dirty="0" smtClean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Manager/Researcher/Developer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Rafiqul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Haque</a:t>
            </a:r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 Developers</a:t>
            </a:r>
          </a:p>
          <a:p>
            <a:pPr lvl="1"/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Minwei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CHEN (CedTMart)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Tanguy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Raynaud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CedCom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Mohammed Ali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Hammal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Xadoop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Third Party Service Provider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Laurent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Pouilloux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(Grid5000,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École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Normale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Supérieure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Lyon)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Vincent </a:t>
            </a:r>
            <a:r>
              <a:rPr lang="en-US" dirty="0" err="1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Hurtevent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(LIRIS Cloud, </a:t>
            </a:r>
            <a:r>
              <a:rPr lang="fr-FR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Université Claude Bernard Lyon 1, Lyon</a:t>
            </a:r>
            <a:r>
              <a:rPr lang="en-US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/>
            <a:endParaRPr lang="en-US" dirty="0" smtClean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1070" y="2297430"/>
            <a:ext cx="80010" cy="376047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31579" y="3417570"/>
            <a:ext cx="3124201" cy="110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Research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Chair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54864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Prof. Hassan A</a:t>
            </a:r>
            <a:r>
              <a:rPr lang="el-GR" sz="2000" dirty="0" smtClean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kaci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041" y="255134"/>
            <a:ext cx="9601200" cy="10368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800"/>
            <a:ext cx="8111490" cy="43434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Arial Rounded MT Bold" pitchFamily="34" charset="0"/>
              </a:rPr>
              <a:t>A Brief Overview of the Experimental Track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Phase I – The Imitation Game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Experiments with Triplestores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Large-scale Triplestores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Experiment Platform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Experiment Setting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Results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Lessons Learnt</a:t>
            </a:r>
          </a:p>
        </p:txBody>
      </p:sp>
    </p:spTree>
    <p:extLst>
      <p:ext uri="{BB962C8B-B14F-4D97-AF65-F5344CB8AC3E}">
        <p14:creationId xmlns="" xmlns:p14="http://schemas.microsoft.com/office/powerpoint/2010/main" val="3639872359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10340340" cy="1036850"/>
          </a:xfrm>
        </p:spPr>
        <p:txBody>
          <a:bodyPr/>
          <a:lstStyle/>
          <a:p>
            <a:r>
              <a:rPr lang="en-US" dirty="0" smtClean="0"/>
              <a:t>Experiments with Triplestores – Large-scale Triplestores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9178290" y="2903220"/>
            <a:ext cx="411480" cy="2857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44050" y="2274570"/>
            <a:ext cx="2583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Scalability </a:t>
            </a:r>
            <a:r>
              <a:rPr lang="en-US" sz="1400" dirty="0" smtClean="0">
                <a:solidFill>
                  <a:schemeClr val="tx2"/>
                </a:solidFill>
              </a:rPr>
              <a:t>can be </a:t>
            </a:r>
            <a:r>
              <a:rPr lang="en-US" sz="1400" dirty="0" smtClean="0">
                <a:solidFill>
                  <a:schemeClr val="tx2"/>
                </a:solidFill>
              </a:rPr>
              <a:t>a challenge</a:t>
            </a:r>
          </a:p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Fault-tolerance cannot be guaranteed</a:t>
            </a:r>
          </a:p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 Performance (recorded through benchmark) is satisfactory</a:t>
            </a:r>
          </a:p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Some are commercially successful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643" y="2010729"/>
            <a:ext cx="2479357" cy="207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2739" y="1965008"/>
            <a:ext cx="2504122" cy="210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430" y="4739639"/>
            <a:ext cx="2316480" cy="64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stCxn id="3073" idx="2"/>
            <a:endCxn id="3075" idx="0"/>
          </p:cNvCxnSpPr>
          <p:nvPr/>
        </p:nvCxnSpPr>
        <p:spPr>
          <a:xfrm>
            <a:off x="4475322" y="4081303"/>
            <a:ext cx="1647348" cy="658336"/>
          </a:xfrm>
          <a:prstGeom prst="straightConnector1">
            <a:avLst/>
          </a:prstGeom>
          <a:ln w="3175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074" idx="2"/>
            <a:endCxn id="3075" idx="0"/>
          </p:cNvCxnSpPr>
          <p:nvPr/>
        </p:nvCxnSpPr>
        <p:spPr>
          <a:xfrm flipH="1">
            <a:off x="6122670" y="4071363"/>
            <a:ext cx="1792130" cy="668276"/>
          </a:xfrm>
          <a:prstGeom prst="straightConnector1">
            <a:avLst/>
          </a:prstGeom>
          <a:ln w="3175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9669" y="5619750"/>
            <a:ext cx="2344101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hape 21"/>
          <p:cNvCxnSpPr>
            <a:stCxn id="3074" idx="2"/>
            <a:endCxn id="3076" idx="3"/>
          </p:cNvCxnSpPr>
          <p:nvPr/>
        </p:nvCxnSpPr>
        <p:spPr>
          <a:xfrm rot="5400000">
            <a:off x="6672870" y="4702263"/>
            <a:ext cx="1872830" cy="611030"/>
          </a:xfrm>
          <a:prstGeom prst="bentConnector2">
            <a:avLst/>
          </a:prstGeom>
          <a:ln w="31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3073" idx="2"/>
            <a:endCxn id="3076" idx="1"/>
          </p:cNvCxnSpPr>
          <p:nvPr/>
        </p:nvCxnSpPr>
        <p:spPr>
          <a:xfrm rot="16200000" flipH="1">
            <a:off x="3786050" y="4770574"/>
            <a:ext cx="1862890" cy="484347"/>
          </a:xfrm>
          <a:prstGeom prst="bentConnector2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63880" y="2198370"/>
            <a:ext cx="25831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Easily scalable</a:t>
            </a:r>
          </a:p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Fault-tolerance is guaranteed</a:t>
            </a:r>
          </a:p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 Performance (recorded through benchmark) is satisfactory</a:t>
            </a:r>
          </a:p>
          <a:p>
            <a:pPr marL="228600" indent="-228600">
              <a:buAutoNum type="arabicPeriod"/>
            </a:pPr>
            <a:r>
              <a:rPr lang="en-US" sz="1400" dirty="0" smtClean="0">
                <a:solidFill>
                  <a:schemeClr val="tx2"/>
                </a:solidFill>
              </a:rPr>
              <a:t>They are prototypes/</a:t>
            </a:r>
            <a:r>
              <a:rPr lang="en-US" sz="1400" dirty="0" err="1" smtClean="0">
                <a:solidFill>
                  <a:schemeClr val="tx2"/>
                </a:solidFill>
              </a:rPr>
              <a:t>PoC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0800000">
            <a:off x="2861311" y="2895599"/>
            <a:ext cx="411480" cy="28575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543300" y="2514600"/>
            <a:ext cx="640080" cy="26289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47110" y="3238500"/>
            <a:ext cx="640080" cy="262890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231650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5" grpId="0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2461</Words>
  <Application>Microsoft Office PowerPoint</Application>
  <PresentationFormat>Custom</PresentationFormat>
  <Paragraphs>498</Paragraphs>
  <Slides>44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Sales Direction 16X9</vt:lpstr>
      <vt:lpstr>Experimental Track –  Research and Development</vt:lpstr>
      <vt:lpstr>Outline</vt:lpstr>
      <vt:lpstr>Outline</vt:lpstr>
      <vt:lpstr>An Overview of the Experimental Track - Objectives</vt:lpstr>
      <vt:lpstr>An Overview of the Experimental Track – Basic Concepts</vt:lpstr>
      <vt:lpstr>An Overview of the Experimental Track - Basic Concepts</vt:lpstr>
      <vt:lpstr>An Overview of the Experimental Track – Key People</vt:lpstr>
      <vt:lpstr>Outline</vt:lpstr>
      <vt:lpstr>Experiments with Triplestores – Large-scale Triplestores </vt:lpstr>
      <vt:lpstr>Experiments with Triplestores – Experiment Platform </vt:lpstr>
      <vt:lpstr>Experiments with Triplestores – Experiment Setting</vt:lpstr>
      <vt:lpstr>Experiments with Triplestores – Experiment Setting</vt:lpstr>
      <vt:lpstr>Experiments with Triplestores – Experiment Setting</vt:lpstr>
      <vt:lpstr>Experiments with Triplestores – Lessons Learnt</vt:lpstr>
      <vt:lpstr>Experiments with Triplestores – Lessons Learnt (cont.)</vt:lpstr>
      <vt:lpstr>Outline</vt:lpstr>
      <vt:lpstr>An Overview of CedTMart</vt:lpstr>
      <vt:lpstr>The Architecture</vt:lpstr>
      <vt:lpstr>CedTMart Components – Data Converter</vt:lpstr>
      <vt:lpstr>CedTMart Components – Data Converter</vt:lpstr>
      <vt:lpstr>CedTMart Components –Data Cleaner</vt:lpstr>
      <vt:lpstr>CedTMart Components – Data Partitioner</vt:lpstr>
      <vt:lpstr>CedTMart Components –Data Partitioner</vt:lpstr>
      <vt:lpstr>CedTMart Components –Data Compressor</vt:lpstr>
      <vt:lpstr>CedTMart Components –Data Compressor</vt:lpstr>
      <vt:lpstr>CedTMart Components –Data Compressor</vt:lpstr>
      <vt:lpstr>CedTMart Components –Data Compressor</vt:lpstr>
      <vt:lpstr>CedTMart Components – Data Distributor</vt:lpstr>
      <vt:lpstr>CedTMart Components – Data Distributor</vt:lpstr>
      <vt:lpstr>CedTMart Components – Data Distributor</vt:lpstr>
      <vt:lpstr>CedTMart Components – Query Processor</vt:lpstr>
      <vt:lpstr>CedTMart Components – Query Processor</vt:lpstr>
      <vt:lpstr>CedTMart Components – Query Processor</vt:lpstr>
      <vt:lpstr>CedTMart Components – Query Processor</vt:lpstr>
      <vt:lpstr>CedTMart Components – Query Processor</vt:lpstr>
      <vt:lpstr>CedTMart Components – Query Processor</vt:lpstr>
      <vt:lpstr>CedTMart Components – Query Processor</vt:lpstr>
      <vt:lpstr>CedTMart Components – Query Processor</vt:lpstr>
      <vt:lpstr>Query Optimization</vt:lpstr>
      <vt:lpstr>Experiment</vt:lpstr>
      <vt:lpstr>Conclusion &amp; Future Work</vt:lpstr>
      <vt:lpstr>Conclusion &amp; Future Work</vt:lpstr>
      <vt:lpstr>Conclusion &amp; Future Work</vt:lpstr>
      <vt:lpstr>Demonstration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lastModifiedBy>Rafiq</cp:lastModifiedBy>
  <cp:revision>822</cp:revision>
  <dcterms:created xsi:type="dcterms:W3CDTF">2012-08-30T21:52:00Z</dcterms:created>
  <dcterms:modified xsi:type="dcterms:W3CDTF">2014-11-28T10:00:05Z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