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6" r:id="rId17"/>
    <p:sldId id="314" r:id="rId18"/>
    <p:sldId id="315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8340" autoAdjust="0"/>
  </p:normalViewPr>
  <p:slideViewPr>
    <p:cSldViewPr snapToGrid="0">
      <p:cViewPr varScale="1">
        <p:scale>
          <a:sx n="63" d="100"/>
          <a:sy n="63" d="100"/>
        </p:scale>
        <p:origin x="-7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8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p:transition spd="med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p:transition spd="med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p:transition spd="med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p:transition spd="med"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p:transition spd="med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p:transition spd="med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p:transition spd="med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p:transition spd="med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p:transition spd="med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p:transition spd="med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p:transition spd="med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p:transition spd="med">
    <p:comb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570" y="2754365"/>
            <a:ext cx="6545766" cy="13450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CEDCOM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High performance architecture for big data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applications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Tanguy Raynaud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CEDAR Project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2" descr="C:\cygwin\home\hak\ANR\CEDAR\logos\cedar\ced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5" y="6146153"/>
            <a:ext cx="1471446" cy="67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cygwin\home\hak\ANR\CEDAR\logos\an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98" y="6149313"/>
            <a:ext cx="1303282" cy="66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cygwin\home\hak\ANR\CEDAR\logos\cnrs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39" y="6157322"/>
            <a:ext cx="1347959" cy="65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cygwin\home\hak\ANR\CEDAR\logos\ucbl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97" y="6164719"/>
            <a:ext cx="1388930" cy="64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1" y="6120905"/>
            <a:ext cx="693605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3715" y="6083738"/>
            <a:ext cx="693605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87821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The CedCom Components -Compute Node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6233160"/>
            <a:ext cx="5125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Figure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The architecture of a </a:t>
            </a:r>
            <a:r>
              <a:rPr lang="en-US" sz="20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Comute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Node </a:t>
            </a:r>
            <a:endParaRPr lang="en-US" sz="20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2670" y="1586978"/>
            <a:ext cx="8042910" cy="46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The CedCom Components -Compute Node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0990" y="1965960"/>
            <a:ext cx="5756910" cy="426339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compute node comprises the following components:</a:t>
            </a:r>
          </a:p>
          <a:p>
            <a:pPr lvl="1" algn="just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Attraction Memory</a:t>
            </a:r>
          </a:p>
          <a:p>
            <a:pPr lvl="2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stores data using </a:t>
            </a:r>
            <a:r>
              <a:rPr lang="en-US" sz="20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 Associative Cache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(SAC) technique</a:t>
            </a:r>
          </a:p>
          <a:p>
            <a:pPr lvl="2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SAC divides a memory into blocks and uses hash keys to store and find data</a:t>
            </a:r>
          </a:p>
          <a:p>
            <a:pPr lvl="1" algn="just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Transit Area</a:t>
            </a:r>
          </a:p>
          <a:p>
            <a:pPr lvl="2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a special area in main memory which stores the </a:t>
            </a:r>
            <a:r>
              <a:rPr lang="en-US" sz="20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least recently used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blocks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6096" y="20650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686096" y="229108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686096" y="251968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86096" y="274828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686096" y="298196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686096" y="32080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686096" y="34366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686096" y="36652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686096" y="38938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686096" y="411988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686096" y="434848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686096" y="457708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686096" y="481076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686096" y="50368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686096" y="52654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686096" y="549402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335826" y="2065020"/>
            <a:ext cx="381000" cy="228600"/>
          </a:xfrm>
          <a:prstGeom prst="rect">
            <a:avLst/>
          </a:prstGeom>
          <a:solidFill>
            <a:srgbClr val="E6CC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335826" y="2291080"/>
            <a:ext cx="381000" cy="228600"/>
          </a:xfrm>
          <a:prstGeom prst="rect">
            <a:avLst/>
          </a:prstGeom>
          <a:solidFill>
            <a:srgbClr val="E6CC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335826" y="2519680"/>
            <a:ext cx="381000" cy="228600"/>
          </a:xfrm>
          <a:prstGeom prst="rect">
            <a:avLst/>
          </a:prstGeom>
          <a:solidFill>
            <a:srgbClr val="E6CC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335826" y="2748280"/>
            <a:ext cx="381000" cy="228600"/>
          </a:xfrm>
          <a:prstGeom prst="rect">
            <a:avLst/>
          </a:prstGeom>
          <a:solidFill>
            <a:srgbClr val="E6CC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335826" y="2981960"/>
            <a:ext cx="3810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335826" y="3208020"/>
            <a:ext cx="3810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335826" y="3436620"/>
            <a:ext cx="3810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8335826" y="3665220"/>
            <a:ext cx="3810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335826" y="3893820"/>
            <a:ext cx="3810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335826" y="4119880"/>
            <a:ext cx="3810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335826" y="4348480"/>
            <a:ext cx="3810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8335826" y="4577080"/>
            <a:ext cx="3810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335826" y="4810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335826" y="503682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8335826" y="526542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8335826" y="549402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41"/>
          <p:cNvCxnSpPr/>
          <p:nvPr/>
        </p:nvCxnSpPr>
        <p:spPr>
          <a:xfrm>
            <a:off x="8183426" y="297688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44"/>
          <p:cNvCxnSpPr/>
          <p:nvPr/>
        </p:nvCxnSpPr>
        <p:spPr>
          <a:xfrm>
            <a:off x="8183426" y="389382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45"/>
          <p:cNvCxnSpPr/>
          <p:nvPr/>
        </p:nvCxnSpPr>
        <p:spPr>
          <a:xfrm>
            <a:off x="8183426" y="480568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850424" y="271780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B33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41" name="ZoneTexte 47"/>
          <p:cNvSpPr txBox="1"/>
          <p:nvPr/>
        </p:nvSpPr>
        <p:spPr>
          <a:xfrm>
            <a:off x="10471699" y="3280425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Set = 33%4 = 1</a:t>
            </a:r>
            <a:endParaRPr lang="fr-FR" sz="1100" dirty="0"/>
          </a:p>
        </p:txBody>
      </p:sp>
      <p:sp>
        <p:nvSpPr>
          <p:cNvPr id="42" name="ZoneTexte 48"/>
          <p:cNvSpPr txBox="1"/>
          <p:nvPr/>
        </p:nvSpPr>
        <p:spPr>
          <a:xfrm>
            <a:off x="10164625" y="2171938"/>
            <a:ext cx="1752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err="1" smtClean="0"/>
              <a:t>Add</a:t>
            </a:r>
            <a:r>
              <a:rPr lang="fr-FR" sz="1500" b="1" dirty="0" smtClean="0"/>
              <a:t> a block</a:t>
            </a:r>
            <a:endParaRPr lang="fr-FR" sz="1500" b="1" dirty="0"/>
          </a:p>
        </p:txBody>
      </p:sp>
      <p:sp>
        <p:nvSpPr>
          <p:cNvPr id="43" name="Rectangle 42"/>
          <p:cNvSpPr/>
          <p:nvPr/>
        </p:nvSpPr>
        <p:spPr>
          <a:xfrm>
            <a:off x="10164625" y="2222500"/>
            <a:ext cx="1752600" cy="14470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51"/>
          <p:cNvCxnSpPr/>
          <p:nvPr/>
        </p:nvCxnSpPr>
        <p:spPr>
          <a:xfrm>
            <a:off x="10164625" y="2519680"/>
            <a:ext cx="17526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53"/>
          <p:cNvCxnSpPr>
            <a:stCxn id="40" idx="1"/>
            <a:endCxn id="25" idx="3"/>
          </p:cNvCxnSpPr>
          <p:nvPr/>
        </p:nvCxnSpPr>
        <p:spPr>
          <a:xfrm flipH="1">
            <a:off x="8716826" y="2832100"/>
            <a:ext cx="2133598" cy="26416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850424" y="4889500"/>
            <a:ext cx="381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B22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47" name="ZoneTexte 55"/>
          <p:cNvSpPr txBox="1"/>
          <p:nvPr/>
        </p:nvSpPr>
        <p:spPr>
          <a:xfrm>
            <a:off x="10471699" y="5292105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Set = 22%4 = 2</a:t>
            </a:r>
            <a:endParaRPr lang="fr-FR" sz="1100" dirty="0"/>
          </a:p>
        </p:txBody>
      </p:sp>
      <p:sp>
        <p:nvSpPr>
          <p:cNvPr id="48" name="ZoneTexte 56"/>
          <p:cNvSpPr txBox="1"/>
          <p:nvPr/>
        </p:nvSpPr>
        <p:spPr>
          <a:xfrm>
            <a:off x="10164625" y="4184888"/>
            <a:ext cx="1752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err="1" smtClean="0"/>
              <a:t>Find</a:t>
            </a:r>
            <a:r>
              <a:rPr lang="fr-FR" sz="1500" b="1" dirty="0" smtClean="0"/>
              <a:t> a block</a:t>
            </a:r>
            <a:endParaRPr lang="fr-FR" sz="1500" b="1" dirty="0"/>
          </a:p>
        </p:txBody>
      </p:sp>
      <p:sp>
        <p:nvSpPr>
          <p:cNvPr id="49" name="Rectangle 48"/>
          <p:cNvSpPr/>
          <p:nvPr/>
        </p:nvSpPr>
        <p:spPr>
          <a:xfrm>
            <a:off x="10164625" y="4234180"/>
            <a:ext cx="1752600" cy="14470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58"/>
          <p:cNvCxnSpPr/>
          <p:nvPr/>
        </p:nvCxnSpPr>
        <p:spPr>
          <a:xfrm>
            <a:off x="10164625" y="4531360"/>
            <a:ext cx="17526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9"/>
          <p:cNvCxnSpPr>
            <a:stCxn id="29" idx="3"/>
            <a:endCxn id="46" idx="1"/>
          </p:cNvCxnSpPr>
          <p:nvPr/>
        </p:nvCxnSpPr>
        <p:spPr>
          <a:xfrm>
            <a:off x="8716826" y="4008120"/>
            <a:ext cx="2133598" cy="99568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65"/>
          <p:cNvCxnSpPr/>
          <p:nvPr/>
        </p:nvCxnSpPr>
        <p:spPr>
          <a:xfrm flipH="1">
            <a:off x="7346436" y="2065020"/>
            <a:ext cx="2546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67"/>
          <p:cNvCxnSpPr/>
          <p:nvPr/>
        </p:nvCxnSpPr>
        <p:spPr>
          <a:xfrm>
            <a:off x="9021626" y="2065020"/>
            <a:ext cx="0" cy="9118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/>
      <p:bldP spid="42" grpId="0"/>
      <p:bldP spid="43" grpId="0" animBg="1"/>
      <p:bldP spid="46" grpId="0" animBg="1"/>
      <p:bldP spid="47" grpId="0"/>
      <p:bldP spid="48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The CedCom Components -Compute Node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1130" y="1954530"/>
            <a:ext cx="7860030" cy="426339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Storage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Stores replicas to guarantee fault tolerance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Directory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 the location and status of data blocks contained in the local node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 Controller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Controls various operations performed by the nodes 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255134"/>
            <a:ext cx="11917680" cy="1036850"/>
          </a:xfrm>
        </p:spPr>
        <p:txBody>
          <a:bodyPr/>
          <a:lstStyle/>
          <a:p>
            <a:r>
              <a:rPr lang="en-US" dirty="0" smtClean="0"/>
              <a:t>CedCom Components – Communication and Heartbeat Protocol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21480" y="3371850"/>
            <a:ext cx="4051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Communication establishment protocol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1547" y="6206490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Heartbeat protocol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32084" y="2205990"/>
            <a:ext cx="2057400" cy="762000"/>
            <a:chOff x="4357914" y="2807483"/>
            <a:chExt cx="2057400" cy="762000"/>
          </a:xfrm>
        </p:grpSpPr>
        <p:sp>
          <p:nvSpPr>
            <p:cNvPr id="12" name="Ellipse 5"/>
            <p:cNvSpPr/>
            <p:nvPr/>
          </p:nvSpPr>
          <p:spPr>
            <a:xfrm>
              <a:off x="4844302" y="2807483"/>
              <a:ext cx="1066800" cy="762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57914" y="2964540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Compute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17970" y="2205990"/>
            <a:ext cx="2057400" cy="762000"/>
            <a:chOff x="6081486" y="4788683"/>
            <a:chExt cx="2057400" cy="762000"/>
          </a:xfrm>
        </p:grpSpPr>
        <p:sp>
          <p:nvSpPr>
            <p:cNvPr id="15" name="Ellipse 7"/>
            <p:cNvSpPr/>
            <p:nvPr/>
          </p:nvSpPr>
          <p:spPr>
            <a:xfrm>
              <a:off x="6596902" y="4788683"/>
              <a:ext cx="990600" cy="762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>
                <a:solidFill>
                  <a:schemeClr val="tx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81486" y="4876800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Directory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95258" y="1977390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1. </a:t>
            </a:r>
            <a:r>
              <a:rPr lang="en-US" sz="1400" dirty="0" err="1" smtClean="0">
                <a:solidFill>
                  <a:schemeClr val="tx2"/>
                </a:solidFill>
              </a:rPr>
              <a:t>Conn_Open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65370" y="2282190"/>
            <a:ext cx="23622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41570" y="2434590"/>
            <a:ext cx="21336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22570" y="2401932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2. </a:t>
            </a:r>
            <a:r>
              <a:rPr lang="en-US" sz="1400" dirty="0" err="1" smtClean="0">
                <a:solidFill>
                  <a:schemeClr val="tx2"/>
                </a:solidFill>
              </a:rPr>
              <a:t>Req_Register</a:t>
            </a:r>
            <a:r>
              <a:rPr lang="en-US" sz="1400" dirty="0" smtClean="0">
                <a:solidFill>
                  <a:schemeClr val="tx2"/>
                </a:solidFill>
              </a:rPr>
              <a:t> 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941570" y="2739390"/>
            <a:ext cx="22098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22570" y="2707385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3. </a:t>
            </a:r>
            <a:r>
              <a:rPr lang="en-US" sz="1400" dirty="0" err="1" smtClean="0">
                <a:solidFill>
                  <a:schemeClr val="tx2"/>
                </a:solidFill>
              </a:rPr>
              <a:t>Res_Confirmation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23" name="Straight Arrow Connector 41"/>
          <p:cNvCxnSpPr>
            <a:stCxn id="15" idx="4"/>
            <a:endCxn id="12" idx="4"/>
          </p:cNvCxnSpPr>
          <p:nvPr/>
        </p:nvCxnSpPr>
        <p:spPr>
          <a:xfrm rot="5400000">
            <a:off x="6040279" y="1379583"/>
            <a:ext cx="12700" cy="3176814"/>
          </a:xfrm>
          <a:prstGeom prst="bentConnector3">
            <a:avLst>
              <a:gd name="adj1" fmla="val 1374284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85936" y="3139440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Stop/</a:t>
            </a:r>
            <a:r>
              <a:rPr lang="en-US" sz="1400" dirty="0" err="1" smtClean="0">
                <a:solidFill>
                  <a:schemeClr val="tx2"/>
                </a:solidFill>
              </a:rPr>
              <a:t>Save_node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26" name="Group 30"/>
          <p:cNvGrpSpPr/>
          <p:nvPr/>
        </p:nvGrpSpPr>
        <p:grpSpPr>
          <a:xfrm>
            <a:off x="3509010" y="4892040"/>
            <a:ext cx="2057400" cy="762000"/>
            <a:chOff x="4343400" y="2807483"/>
            <a:chExt cx="2057400" cy="762000"/>
          </a:xfrm>
        </p:grpSpPr>
        <p:sp>
          <p:nvSpPr>
            <p:cNvPr id="27" name="Ellipse 5"/>
            <p:cNvSpPr/>
            <p:nvPr/>
          </p:nvSpPr>
          <p:spPr>
            <a:xfrm>
              <a:off x="4844302" y="2807483"/>
              <a:ext cx="1066800" cy="762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43400" y="2877456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Compute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31"/>
          <p:cNvGrpSpPr/>
          <p:nvPr/>
        </p:nvGrpSpPr>
        <p:grpSpPr>
          <a:xfrm>
            <a:off x="6709410" y="4892040"/>
            <a:ext cx="2057400" cy="762000"/>
            <a:chOff x="6081486" y="4788683"/>
            <a:chExt cx="2057400" cy="762000"/>
          </a:xfrm>
        </p:grpSpPr>
        <p:sp>
          <p:nvSpPr>
            <p:cNvPr id="30" name="Ellipse 7"/>
            <p:cNvSpPr/>
            <p:nvPr/>
          </p:nvSpPr>
          <p:spPr>
            <a:xfrm>
              <a:off x="6596902" y="4788683"/>
              <a:ext cx="990600" cy="762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>
                <a:solidFill>
                  <a:schemeClr val="tx2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81486" y="4876800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Directory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490210" y="3901440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1. </a:t>
            </a:r>
            <a:r>
              <a:rPr lang="en-US" sz="1400" dirty="0" err="1" smtClean="0">
                <a:solidFill>
                  <a:schemeClr val="tx2"/>
                </a:solidFill>
              </a:rPr>
              <a:t>Conn_Open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3"/>
          <p:cNvCxnSpPr>
            <a:stCxn id="27" idx="1"/>
            <a:endCxn id="30" idx="7"/>
          </p:cNvCxnSpPr>
          <p:nvPr/>
        </p:nvCxnSpPr>
        <p:spPr>
          <a:xfrm rot="5400000" flipH="1" flipV="1">
            <a:off x="6118248" y="3051525"/>
            <a:ext cx="12700" cy="3904215"/>
          </a:xfrm>
          <a:prstGeom prst="bentConnector3">
            <a:avLst>
              <a:gd name="adj1" fmla="val 6221537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033010" y="5120640"/>
            <a:ext cx="213360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95388" y="4848498"/>
            <a:ext cx="213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3. </a:t>
            </a:r>
            <a:r>
              <a:rPr lang="en-US" sz="1400" dirty="0" err="1" smtClean="0">
                <a:solidFill>
                  <a:schemeClr val="tx2"/>
                </a:solidFill>
              </a:rPr>
              <a:t>Confirm_Reg_HBeat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033010" y="5425440"/>
            <a:ext cx="220980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94813" y="5164835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4. </a:t>
            </a:r>
            <a:r>
              <a:rPr lang="en-US" sz="1400" dirty="0" err="1" smtClean="0">
                <a:solidFill>
                  <a:schemeClr val="tx2"/>
                </a:solidFill>
              </a:rPr>
              <a:t>Init_CPort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8" name="Straight Arrow Connector 41"/>
          <p:cNvCxnSpPr>
            <a:stCxn id="30" idx="4"/>
            <a:endCxn id="27" idx="4"/>
          </p:cNvCxnSpPr>
          <p:nvPr/>
        </p:nvCxnSpPr>
        <p:spPr>
          <a:xfrm rot="5400000">
            <a:off x="6131719" y="4065633"/>
            <a:ext cx="12700" cy="3176814"/>
          </a:xfrm>
          <a:prstGeom prst="bentConnector3">
            <a:avLst>
              <a:gd name="adj1" fmla="val 1914284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90210" y="5879663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Stop/</a:t>
            </a:r>
            <a:r>
              <a:rPr lang="en-US" sz="1400" dirty="0" err="1" smtClean="0">
                <a:solidFill>
                  <a:schemeClr val="tx2"/>
                </a:solidFill>
              </a:rPr>
              <a:t>Save_node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0" name="Straight Arrow Connector 33"/>
          <p:cNvCxnSpPr>
            <a:stCxn id="27" idx="0"/>
            <a:endCxn id="30" idx="0"/>
          </p:cNvCxnSpPr>
          <p:nvPr/>
        </p:nvCxnSpPr>
        <p:spPr>
          <a:xfrm rot="5400000" flipH="1" flipV="1">
            <a:off x="6131719" y="3303633"/>
            <a:ext cx="12700" cy="3176814"/>
          </a:xfrm>
          <a:prstGeom prst="bentConnector3">
            <a:avLst>
              <a:gd name="adj1" fmla="val 3285718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84982" y="4466046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2. </a:t>
            </a:r>
            <a:r>
              <a:rPr lang="en-US" sz="1400" dirty="0" err="1" smtClean="0">
                <a:solidFill>
                  <a:schemeClr val="tx2"/>
                </a:solidFill>
              </a:rPr>
              <a:t>Req_Reg_HBeat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2" name="Straight Arrow Connector 41"/>
          <p:cNvCxnSpPr>
            <a:stCxn id="30" idx="3"/>
            <a:endCxn id="27" idx="5"/>
          </p:cNvCxnSpPr>
          <p:nvPr/>
        </p:nvCxnSpPr>
        <p:spPr>
          <a:xfrm flipH="1">
            <a:off x="4920483" y="5542448"/>
            <a:ext cx="2449413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61182" y="5502293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5. </a:t>
            </a:r>
            <a:r>
              <a:rPr lang="en-US" sz="1400" dirty="0" err="1" smtClean="0">
                <a:solidFill>
                  <a:schemeClr val="tx2"/>
                </a:solidFill>
              </a:rPr>
              <a:t>Send_HBeat</a:t>
            </a:r>
            <a:r>
              <a:rPr lang="en-US" sz="1400" dirty="0" smtClean="0">
                <a:solidFill>
                  <a:schemeClr val="tx2"/>
                </a:solidFill>
              </a:rPr>
              <a:t>()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7" grpId="0"/>
      <p:bldP spid="20" grpId="0"/>
      <p:bldP spid="22" grpId="0"/>
      <p:bldP spid="24" grpId="0"/>
      <p:bldP spid="32" grpId="0"/>
      <p:bldP spid="35" grpId="0"/>
      <p:bldP spid="37" grpId="0"/>
      <p:bldP spid="39" grpId="0"/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55134"/>
            <a:ext cx="10203180" cy="1036850"/>
          </a:xfrm>
        </p:spPr>
        <p:txBody>
          <a:bodyPr/>
          <a:lstStyle/>
          <a:p>
            <a:r>
              <a:rPr lang="en-US" dirty="0" smtClean="0"/>
              <a:t>CedCom Components –Block Management Protocol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28260" y="552069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Block Creation Protocol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6" name="Connecteur droit 8"/>
          <p:cNvCxnSpPr>
            <a:stCxn id="13" idx="3"/>
            <a:endCxn id="14" idx="0"/>
          </p:cNvCxnSpPr>
          <p:nvPr/>
        </p:nvCxnSpPr>
        <p:spPr>
          <a:xfrm flipH="1">
            <a:off x="4893832" y="3377881"/>
            <a:ext cx="1203979" cy="127364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9"/>
          <p:cNvCxnSpPr>
            <a:stCxn id="13" idx="5"/>
            <a:endCxn id="15" idx="0"/>
          </p:cNvCxnSpPr>
          <p:nvPr/>
        </p:nvCxnSpPr>
        <p:spPr>
          <a:xfrm>
            <a:off x="6852153" y="3377881"/>
            <a:ext cx="1257319" cy="126221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46922" y="2834640"/>
            <a:ext cx="1143000" cy="5024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Client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0" name="ZoneTexte 30"/>
          <p:cNvSpPr txBox="1"/>
          <p:nvPr/>
        </p:nvSpPr>
        <p:spPr>
          <a:xfrm>
            <a:off x="4738925" y="2621280"/>
            <a:ext cx="824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2"/>
                </a:solidFill>
              </a:rPr>
              <a:t>1. </a:t>
            </a:r>
            <a:r>
              <a:rPr lang="fr-FR" sz="1000" dirty="0" err="1" smtClean="0">
                <a:solidFill>
                  <a:schemeClr val="tx2"/>
                </a:solidFill>
              </a:rPr>
              <a:t>Request</a:t>
            </a:r>
            <a:r>
              <a:rPr lang="fr-FR" sz="10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fr-FR" sz="1000" dirty="0" err="1" smtClean="0">
                <a:solidFill>
                  <a:schemeClr val="tx2"/>
                </a:solidFill>
              </a:rPr>
              <a:t>meta</a:t>
            </a:r>
            <a:r>
              <a:rPr lang="fr-FR" sz="1000" dirty="0" smtClean="0">
                <a:solidFill>
                  <a:schemeClr val="tx2"/>
                </a:solidFill>
              </a:rPr>
              <a:t>-data</a:t>
            </a:r>
            <a:endParaRPr lang="fr-FR" sz="1000" dirty="0">
              <a:solidFill>
                <a:schemeClr val="tx2"/>
              </a:solidFill>
            </a:endParaRPr>
          </a:p>
        </p:txBody>
      </p:sp>
      <p:sp>
        <p:nvSpPr>
          <p:cNvPr id="21" name="ZoneTexte 31"/>
          <p:cNvSpPr txBox="1"/>
          <p:nvPr/>
        </p:nvSpPr>
        <p:spPr>
          <a:xfrm>
            <a:off x="3208489" y="4214693"/>
            <a:ext cx="11384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chemeClr val="tx2"/>
                </a:solidFill>
              </a:rPr>
              <a:t>4. Transfer data</a:t>
            </a:r>
            <a:endParaRPr lang="fr-FR" sz="1050" dirty="0">
              <a:solidFill>
                <a:schemeClr val="tx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22420" y="3044190"/>
            <a:ext cx="182880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046220" y="3272790"/>
            <a:ext cx="190500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ZoneTexte 30"/>
          <p:cNvSpPr txBox="1"/>
          <p:nvPr/>
        </p:nvSpPr>
        <p:spPr>
          <a:xfrm>
            <a:off x="4682631" y="3271338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2"/>
                </a:solidFill>
              </a:rPr>
              <a:t>2. </a:t>
            </a:r>
            <a:r>
              <a:rPr lang="fr-FR" sz="1000" dirty="0" err="1" smtClean="0">
                <a:solidFill>
                  <a:schemeClr val="tx2"/>
                </a:solidFill>
              </a:rPr>
              <a:t>Response</a:t>
            </a:r>
            <a:endParaRPr lang="fr-FR" sz="1000" dirty="0" smtClean="0">
              <a:solidFill>
                <a:schemeClr val="tx2"/>
              </a:solidFill>
            </a:endParaRPr>
          </a:p>
          <a:p>
            <a:pPr algn="ctr"/>
            <a:r>
              <a:rPr lang="fr-FR" sz="1000" dirty="0" err="1" smtClean="0">
                <a:solidFill>
                  <a:schemeClr val="tx2"/>
                </a:solidFill>
              </a:rPr>
              <a:t>With</a:t>
            </a:r>
            <a:r>
              <a:rPr lang="fr-FR" sz="1000" dirty="0" smtClean="0">
                <a:solidFill>
                  <a:schemeClr val="tx2"/>
                </a:solidFill>
              </a:rPr>
              <a:t> </a:t>
            </a:r>
            <a:r>
              <a:rPr lang="fr-FR" sz="1000" dirty="0" err="1" smtClean="0">
                <a:solidFill>
                  <a:schemeClr val="tx2"/>
                </a:solidFill>
              </a:rPr>
              <a:t>meta</a:t>
            </a:r>
            <a:r>
              <a:rPr lang="fr-FR" sz="1000" dirty="0" smtClean="0">
                <a:solidFill>
                  <a:schemeClr val="tx2"/>
                </a:solidFill>
              </a:rPr>
              <a:t>-data</a:t>
            </a:r>
            <a:endParaRPr lang="fr-FR" sz="1000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>
            <a:stCxn id="19" idx="2"/>
          </p:cNvCxnSpPr>
          <p:nvPr/>
        </p:nvCxnSpPr>
        <p:spPr>
          <a:xfrm>
            <a:off x="3518422" y="3337072"/>
            <a:ext cx="1122158" cy="141780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15" idx="1"/>
          </p:cNvCxnSpPr>
          <p:nvPr/>
        </p:nvCxnSpPr>
        <p:spPr>
          <a:xfrm>
            <a:off x="3518422" y="3337072"/>
            <a:ext cx="4240820" cy="141461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ZoneTexte 31"/>
          <p:cNvSpPr txBox="1"/>
          <p:nvPr/>
        </p:nvSpPr>
        <p:spPr>
          <a:xfrm>
            <a:off x="5681179" y="4415790"/>
            <a:ext cx="11384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chemeClr val="tx2"/>
                </a:solidFill>
              </a:rPr>
              <a:t>4. Transfer data</a:t>
            </a:r>
            <a:endParaRPr lang="fr-FR" sz="1050" dirty="0">
              <a:solidFill>
                <a:schemeClr val="tx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452110" y="2727473"/>
            <a:ext cx="2057400" cy="762000"/>
            <a:chOff x="5452110" y="2727473"/>
            <a:chExt cx="2057400" cy="762000"/>
          </a:xfrm>
        </p:grpSpPr>
        <p:sp>
          <p:nvSpPr>
            <p:cNvPr id="13" name="Ellipse 5"/>
            <p:cNvSpPr/>
            <p:nvPr/>
          </p:nvSpPr>
          <p:spPr>
            <a:xfrm>
              <a:off x="5941582" y="2727473"/>
              <a:ext cx="1066800" cy="76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52110" y="2820306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Directory 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88958" y="4640093"/>
            <a:ext cx="2057400" cy="762000"/>
            <a:chOff x="7088958" y="4640093"/>
            <a:chExt cx="2057400" cy="762000"/>
          </a:xfrm>
        </p:grpSpPr>
        <p:sp>
          <p:nvSpPr>
            <p:cNvPr id="15" name="Ellipse 7"/>
            <p:cNvSpPr/>
            <p:nvPr/>
          </p:nvSpPr>
          <p:spPr>
            <a:xfrm>
              <a:off x="7614172" y="4640093"/>
              <a:ext cx="990600" cy="76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8958" y="4779655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Compute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70234" y="4651523"/>
            <a:ext cx="2057400" cy="762000"/>
            <a:chOff x="3870234" y="4651523"/>
            <a:chExt cx="2057400" cy="762000"/>
          </a:xfrm>
        </p:grpSpPr>
        <p:sp>
          <p:nvSpPr>
            <p:cNvPr id="14" name="Ellipse 6"/>
            <p:cNvSpPr/>
            <p:nvPr/>
          </p:nvSpPr>
          <p:spPr>
            <a:xfrm>
              <a:off x="4398532" y="4651523"/>
              <a:ext cx="990600" cy="76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>
                <a:solidFill>
                  <a:schemeClr val="tx2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70234" y="4773930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Compute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Node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ZoneTexte 30"/>
          <p:cNvSpPr txBox="1"/>
          <p:nvPr/>
        </p:nvSpPr>
        <p:spPr>
          <a:xfrm>
            <a:off x="2924668" y="2590800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2"/>
                </a:solidFill>
              </a:rPr>
              <a:t>3. </a:t>
            </a:r>
            <a:r>
              <a:rPr lang="fr-FR" sz="1000" b="1" dirty="0" err="1" smtClean="0">
                <a:solidFill>
                  <a:schemeClr val="tx2"/>
                </a:solidFill>
              </a:rPr>
              <a:t>Create_blck</a:t>
            </a:r>
            <a:r>
              <a:rPr lang="fr-FR" sz="1000" b="1" dirty="0" smtClean="0">
                <a:solidFill>
                  <a:schemeClr val="tx2"/>
                </a:solidFill>
              </a:rPr>
              <a:t>()</a:t>
            </a:r>
            <a:endParaRPr lang="fr-FR" sz="1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4" grpId="0"/>
      <p:bldP spid="27" grpId="0"/>
      <p:bldP spid="4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55134"/>
            <a:ext cx="10203180" cy="1036850"/>
          </a:xfrm>
        </p:spPr>
        <p:txBody>
          <a:bodyPr/>
          <a:lstStyle/>
          <a:p>
            <a:r>
              <a:rPr lang="en-US" dirty="0" smtClean="0"/>
              <a:t>CedCom Components –Block Management Protocol </a:t>
            </a:r>
            <a:endParaRPr lang="en-US" dirty="0"/>
          </a:p>
        </p:txBody>
      </p:sp>
      <p:sp>
        <p:nvSpPr>
          <p:cNvPr id="5" name="Ellipse 3"/>
          <p:cNvSpPr/>
          <p:nvPr/>
        </p:nvSpPr>
        <p:spPr>
          <a:xfrm>
            <a:off x="5389342" y="2335530"/>
            <a:ext cx="1066800" cy="76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>
              <a:solidFill>
                <a:schemeClr val="tx2"/>
              </a:solidFill>
            </a:endParaRPr>
          </a:p>
        </p:txBody>
      </p:sp>
      <p:sp>
        <p:nvSpPr>
          <p:cNvPr id="6" name="Ellipse 4"/>
          <p:cNvSpPr/>
          <p:nvPr/>
        </p:nvSpPr>
        <p:spPr>
          <a:xfrm>
            <a:off x="3560542" y="4316730"/>
            <a:ext cx="990600" cy="76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Ellipse 5"/>
          <p:cNvSpPr/>
          <p:nvPr/>
        </p:nvSpPr>
        <p:spPr>
          <a:xfrm>
            <a:off x="7141942" y="4316730"/>
            <a:ext cx="990600" cy="76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2"/>
              </a:solidFill>
            </a:endParaRPr>
          </a:p>
        </p:txBody>
      </p:sp>
      <p:cxnSp>
        <p:nvCxnSpPr>
          <p:cNvPr id="8" name="Connecteur droit 7"/>
          <p:cNvCxnSpPr>
            <a:stCxn id="5" idx="3"/>
            <a:endCxn id="6" idx="7"/>
          </p:cNvCxnSpPr>
          <p:nvPr/>
        </p:nvCxnSpPr>
        <p:spPr>
          <a:xfrm flipH="1">
            <a:off x="4406072" y="2985938"/>
            <a:ext cx="1139499" cy="1442384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9"/>
          <p:cNvCxnSpPr>
            <a:stCxn id="5" idx="5"/>
            <a:endCxn id="7" idx="1"/>
          </p:cNvCxnSpPr>
          <p:nvPr/>
        </p:nvCxnSpPr>
        <p:spPr>
          <a:xfrm>
            <a:off x="6299913" y="2985938"/>
            <a:ext cx="987099" cy="14423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11"/>
          <p:cNvCxnSpPr>
            <a:stCxn id="6" idx="6"/>
            <a:endCxn id="7" idx="2"/>
          </p:cNvCxnSpPr>
          <p:nvPr/>
        </p:nvCxnSpPr>
        <p:spPr>
          <a:xfrm>
            <a:off x="4551142" y="4697730"/>
            <a:ext cx="25908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3"/>
          <p:cNvCxnSpPr/>
          <p:nvPr/>
        </p:nvCxnSpPr>
        <p:spPr>
          <a:xfrm flipV="1">
            <a:off x="4401832" y="2985938"/>
            <a:ext cx="1139499" cy="14423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4"/>
          <p:cNvSpPr txBox="1"/>
          <p:nvPr/>
        </p:nvSpPr>
        <p:spPr>
          <a:xfrm>
            <a:off x="3174027" y="3843631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1.</a:t>
            </a:r>
            <a:r>
              <a:rPr lang="fr-FR" sz="1400" dirty="0" err="1" smtClean="0">
                <a:solidFill>
                  <a:schemeClr val="tx2"/>
                </a:solidFill>
              </a:rPr>
              <a:t>Req_blocation</a:t>
            </a:r>
            <a:r>
              <a:rPr lang="fr-FR" sz="1400" dirty="0" smtClean="0">
                <a:solidFill>
                  <a:schemeClr val="tx2"/>
                </a:solidFill>
              </a:rPr>
              <a:t>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15" name="ZoneTexte 15"/>
          <p:cNvSpPr txBox="1"/>
          <p:nvPr/>
        </p:nvSpPr>
        <p:spPr>
          <a:xfrm>
            <a:off x="5016065" y="2027753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2.</a:t>
            </a:r>
            <a:r>
              <a:rPr lang="fr-FR" sz="1400" dirty="0" err="1" smtClean="0">
                <a:solidFill>
                  <a:schemeClr val="tx2"/>
                </a:solidFill>
              </a:rPr>
              <a:t>Read_Directory</a:t>
            </a:r>
            <a:r>
              <a:rPr lang="fr-FR" sz="1400" dirty="0" smtClean="0">
                <a:solidFill>
                  <a:schemeClr val="tx2"/>
                </a:solidFill>
              </a:rPr>
              <a:t>()</a:t>
            </a:r>
            <a:endParaRPr lang="fr-FR" sz="1400" dirty="0">
              <a:solidFill>
                <a:schemeClr val="tx2"/>
              </a:solidFill>
            </a:endParaRPr>
          </a:p>
        </p:txBody>
      </p:sp>
      <p:cxnSp>
        <p:nvCxnSpPr>
          <p:cNvPr id="16" name="Connecteur droit avec flèche 17"/>
          <p:cNvCxnSpPr/>
          <p:nvPr/>
        </p:nvCxnSpPr>
        <p:spPr>
          <a:xfrm flipH="1">
            <a:off x="4399074" y="3000103"/>
            <a:ext cx="1139499" cy="14423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8"/>
          <p:cNvSpPr txBox="1"/>
          <p:nvPr/>
        </p:nvSpPr>
        <p:spPr>
          <a:xfrm>
            <a:off x="3976439" y="2801272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3.</a:t>
            </a:r>
            <a:r>
              <a:rPr lang="fr-FR" sz="1400" dirty="0" err="1" smtClean="0">
                <a:solidFill>
                  <a:schemeClr val="tx2"/>
                </a:solidFill>
              </a:rPr>
              <a:t>Res_blocation</a:t>
            </a:r>
            <a:r>
              <a:rPr lang="fr-FR" sz="1400" dirty="0" smtClean="0">
                <a:solidFill>
                  <a:schemeClr val="tx2"/>
                </a:solidFill>
              </a:rPr>
              <a:t>()</a:t>
            </a:r>
            <a:endParaRPr lang="fr-FR" sz="1400" dirty="0">
              <a:solidFill>
                <a:schemeClr val="tx2"/>
              </a:solidFill>
            </a:endParaRPr>
          </a:p>
        </p:txBody>
      </p:sp>
      <p:cxnSp>
        <p:nvCxnSpPr>
          <p:cNvPr id="18" name="Connecteur droit avec flèche 20"/>
          <p:cNvCxnSpPr/>
          <p:nvPr/>
        </p:nvCxnSpPr>
        <p:spPr>
          <a:xfrm>
            <a:off x="4554824" y="4693336"/>
            <a:ext cx="2590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21"/>
          <p:cNvSpPr txBox="1"/>
          <p:nvPr/>
        </p:nvSpPr>
        <p:spPr>
          <a:xfrm>
            <a:off x="4589686" y="4745363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4.Conn_Open()</a:t>
            </a:r>
            <a:endParaRPr lang="fr-FR" sz="1400" dirty="0">
              <a:solidFill>
                <a:schemeClr val="tx2"/>
              </a:solidFill>
            </a:endParaRPr>
          </a:p>
        </p:txBody>
      </p:sp>
      <p:cxnSp>
        <p:nvCxnSpPr>
          <p:cNvPr id="20" name="Connecteur droit avec flèche 23"/>
          <p:cNvCxnSpPr/>
          <p:nvPr/>
        </p:nvCxnSpPr>
        <p:spPr>
          <a:xfrm>
            <a:off x="4554824" y="4689086"/>
            <a:ext cx="2590800" cy="0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4"/>
          <p:cNvSpPr txBox="1"/>
          <p:nvPr/>
        </p:nvSpPr>
        <p:spPr>
          <a:xfrm>
            <a:off x="4554824" y="4745363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5.Session_Start()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2" name="ZoneTexte 25"/>
          <p:cNvSpPr txBox="1"/>
          <p:nvPr/>
        </p:nvSpPr>
        <p:spPr>
          <a:xfrm>
            <a:off x="8208742" y="4513064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6.Read_AMDir()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3" name="ZoneTexte 26"/>
          <p:cNvSpPr txBox="1"/>
          <p:nvPr/>
        </p:nvSpPr>
        <p:spPr>
          <a:xfrm>
            <a:off x="5504197" y="4311866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/>
                </a:solidFill>
              </a:rPr>
              <a:t>Session</a:t>
            </a:r>
            <a:endParaRPr lang="fr-FR" sz="1400" i="1" dirty="0">
              <a:solidFill>
                <a:schemeClr val="tx2"/>
              </a:solidFill>
            </a:endParaRPr>
          </a:p>
        </p:txBody>
      </p:sp>
      <p:cxnSp>
        <p:nvCxnSpPr>
          <p:cNvPr id="24" name="Connecteur droit 28"/>
          <p:cNvCxnSpPr/>
          <p:nvPr/>
        </p:nvCxnSpPr>
        <p:spPr>
          <a:xfrm>
            <a:off x="4554824" y="4688412"/>
            <a:ext cx="259080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30"/>
          <p:cNvCxnSpPr/>
          <p:nvPr/>
        </p:nvCxnSpPr>
        <p:spPr>
          <a:xfrm flipH="1">
            <a:off x="4551142" y="4697730"/>
            <a:ext cx="2590800" cy="0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31"/>
          <p:cNvSpPr txBox="1"/>
          <p:nvPr/>
        </p:nvSpPr>
        <p:spPr>
          <a:xfrm>
            <a:off x="6040636" y="4745363"/>
            <a:ext cx="1110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7.Transfer()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7" name="ZoneTexte 32"/>
          <p:cNvSpPr txBox="1"/>
          <p:nvPr/>
        </p:nvSpPr>
        <p:spPr>
          <a:xfrm>
            <a:off x="4589686" y="4745363"/>
            <a:ext cx="1553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8.Session_Close()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8" name="ZoneTexte 33"/>
          <p:cNvSpPr txBox="1"/>
          <p:nvPr/>
        </p:nvSpPr>
        <p:spPr>
          <a:xfrm>
            <a:off x="4551142" y="5114695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9.Connection_Close()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9" name="ZoneTexte 34"/>
          <p:cNvSpPr txBox="1"/>
          <p:nvPr/>
        </p:nvSpPr>
        <p:spPr>
          <a:xfrm>
            <a:off x="3310890" y="3554730"/>
            <a:ext cx="1643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10.Write_Update()</a:t>
            </a:r>
            <a:endParaRPr lang="fr-FR" sz="1400" dirty="0">
              <a:solidFill>
                <a:schemeClr val="tx2"/>
              </a:solidFill>
            </a:endParaRPr>
          </a:p>
        </p:txBody>
      </p:sp>
      <p:cxnSp>
        <p:nvCxnSpPr>
          <p:cNvPr id="30" name="Connecteur droit avec flèche 37"/>
          <p:cNvCxnSpPr/>
          <p:nvPr/>
        </p:nvCxnSpPr>
        <p:spPr>
          <a:xfrm>
            <a:off x="6299913" y="2985938"/>
            <a:ext cx="987099" cy="14423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8"/>
          <p:cNvSpPr txBox="1"/>
          <p:nvPr/>
        </p:nvSpPr>
        <p:spPr>
          <a:xfrm>
            <a:off x="6653496" y="2862962"/>
            <a:ext cx="1444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11.delete_blck()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2558" y="2436782"/>
            <a:ext cx="1007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Directory </a:t>
            </a:r>
          </a:p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node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3025" y="4392930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Compute 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Node 2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05213" y="4430281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Compute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Node 1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3252" y="5646420"/>
            <a:ext cx="2614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Block Migration Protocol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0" nodeType="after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"/>
                            </p:stCondLst>
                            <p:childTnLst>
                              <p:par>
                                <p:cTn id="8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4" grpId="0"/>
      <p:bldP spid="14" grpId="1"/>
      <p:bldP spid="15" grpId="0"/>
      <p:bldP spid="15" grpId="1"/>
      <p:bldP spid="17" grpId="0"/>
      <p:bldP spid="17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977890" y="3352800"/>
            <a:ext cx="2286000" cy="3124200"/>
            <a:chOff x="5977890" y="3352800"/>
            <a:chExt cx="2286000" cy="3124200"/>
          </a:xfrm>
        </p:grpSpPr>
        <p:sp>
          <p:nvSpPr>
            <p:cNvPr id="36" name="Rectangle 35"/>
            <p:cNvSpPr/>
            <p:nvPr/>
          </p:nvSpPr>
          <p:spPr>
            <a:xfrm>
              <a:off x="5977890" y="3352800"/>
              <a:ext cx="2286000" cy="3124200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82980" y="3599544"/>
              <a:ext cx="1524000" cy="1371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07522" y="3904344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9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07522" y="4361544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6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07522" y="4590144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5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82980" y="3566886"/>
              <a:ext cx="15295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Attraction Memory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6282980" y="3846288"/>
              <a:ext cx="152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16200000">
              <a:off x="7457144" y="4237171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  <a:latin typeface="Arial Black" pitchFamily="34" charset="0"/>
                  <a:cs typeface="Aharoni" pitchFamily="2" charset="-79"/>
                </a:rPr>
                <a:t>Node 2</a:t>
              </a:r>
              <a:endParaRPr lang="en-US" sz="1600" dirty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53" name="Can 52"/>
            <p:cNvSpPr/>
            <p:nvPr/>
          </p:nvSpPr>
          <p:spPr>
            <a:xfrm>
              <a:off x="6600907" y="6096000"/>
              <a:ext cx="838200" cy="3048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Can 53"/>
            <p:cNvSpPr/>
            <p:nvPr/>
          </p:nvSpPr>
          <p:spPr>
            <a:xfrm>
              <a:off x="6600907" y="5805714"/>
              <a:ext cx="838200" cy="3048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Can 54"/>
            <p:cNvSpPr/>
            <p:nvPr/>
          </p:nvSpPr>
          <p:spPr>
            <a:xfrm>
              <a:off x="6600907" y="5535204"/>
              <a:ext cx="838200" cy="3048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Can 55"/>
            <p:cNvSpPr/>
            <p:nvPr/>
          </p:nvSpPr>
          <p:spPr>
            <a:xfrm>
              <a:off x="6600907" y="5256348"/>
              <a:ext cx="838200" cy="3048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711332" y="4148184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7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55134"/>
            <a:ext cx="10203180" cy="1036850"/>
          </a:xfrm>
        </p:spPr>
        <p:txBody>
          <a:bodyPr/>
          <a:lstStyle/>
          <a:p>
            <a:r>
              <a:rPr lang="en-US" dirty="0" smtClean="0"/>
              <a:t>CedCom Components –Block Management Protocol 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706135" y="5562600"/>
            <a:ext cx="609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Block 1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09765" y="5791200"/>
            <a:ext cx="609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Block 4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709765" y="6023430"/>
            <a:ext cx="609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Block 3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706135" y="5330370"/>
            <a:ext cx="609600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Block 2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15890" y="1965960"/>
            <a:ext cx="1524000" cy="472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Directory Node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66" name="Straight Arrow Connector 65"/>
          <p:cNvCxnSpPr>
            <a:stCxn id="37" idx="0"/>
            <a:endCxn id="65" idx="1"/>
          </p:cNvCxnSpPr>
          <p:nvPr/>
        </p:nvCxnSpPr>
        <p:spPr>
          <a:xfrm flipV="1">
            <a:off x="3463290" y="2202180"/>
            <a:ext cx="1752600" cy="1150620"/>
          </a:xfrm>
          <a:prstGeom prst="straightConnector1">
            <a:avLst/>
          </a:prstGeom>
          <a:ln w="3175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9519618">
            <a:off x="3706210" y="2613095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Req_rep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4225290" y="2438400"/>
            <a:ext cx="1371600" cy="914400"/>
          </a:xfrm>
          <a:prstGeom prst="straightConnector1">
            <a:avLst/>
          </a:prstGeom>
          <a:ln w="3175"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9519618">
            <a:off x="4199529" y="2746624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Res_rep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606290" y="3504195"/>
            <a:ext cx="13716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745262" y="3242585"/>
            <a:ext cx="10454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Conn_req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606290" y="3732795"/>
            <a:ext cx="13716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13269" y="3460653"/>
            <a:ext cx="1255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session_start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2320290" y="3352800"/>
            <a:ext cx="2286000" cy="1905000"/>
            <a:chOff x="2320290" y="3352800"/>
            <a:chExt cx="2286000" cy="1905000"/>
          </a:xfrm>
        </p:grpSpPr>
        <p:sp>
          <p:nvSpPr>
            <p:cNvPr id="37" name="Rectangle 36"/>
            <p:cNvSpPr/>
            <p:nvPr/>
          </p:nvSpPr>
          <p:spPr>
            <a:xfrm>
              <a:off x="2320290" y="3352800"/>
              <a:ext cx="2286000" cy="1905000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76615" y="3610428"/>
              <a:ext cx="1524000" cy="1371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01157" y="3915228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1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01157" y="4143828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2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1157" y="4372428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3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76615" y="3577770"/>
              <a:ext cx="15295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Attraction Memory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776615" y="3857172"/>
              <a:ext cx="152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16200000">
              <a:off x="2092664" y="4125589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  <a:latin typeface="Arial Black" pitchFamily="34" charset="0"/>
                  <a:cs typeface="Aharoni" pitchFamily="2" charset="-79"/>
                </a:rPr>
                <a:t>Node 1</a:t>
              </a:r>
              <a:endParaRPr lang="en-US" sz="1600" dirty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02032" y="4572000"/>
              <a:ext cx="609600" cy="228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</a:rPr>
                <a:t>Block 4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>
            <a:off x="4606290" y="3961395"/>
            <a:ext cx="13716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577262" y="3715304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session_close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4606290" y="4191000"/>
            <a:ext cx="13716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570008" y="3917960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connection_close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1" name="Straight Arrow Connector 60"/>
          <p:cNvCxnSpPr>
            <a:stCxn id="39" idx="3"/>
            <a:endCxn id="60" idx="1"/>
          </p:cNvCxnSpPr>
          <p:nvPr/>
        </p:nvCxnSpPr>
        <p:spPr>
          <a:xfrm>
            <a:off x="3810757" y="4029528"/>
            <a:ext cx="2895378" cy="14151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57" idx="1"/>
          </p:cNvCxnSpPr>
          <p:nvPr/>
        </p:nvCxnSpPr>
        <p:spPr>
          <a:xfrm>
            <a:off x="3810757" y="4258128"/>
            <a:ext cx="2895378" cy="141877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1" idx="3"/>
            <a:endCxn id="58" idx="1"/>
          </p:cNvCxnSpPr>
          <p:nvPr/>
        </p:nvCxnSpPr>
        <p:spPr>
          <a:xfrm>
            <a:off x="3810757" y="4486728"/>
            <a:ext cx="2899008" cy="141877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74" idx="3"/>
            <a:endCxn id="59" idx="1"/>
          </p:cNvCxnSpPr>
          <p:nvPr/>
        </p:nvCxnSpPr>
        <p:spPr>
          <a:xfrm>
            <a:off x="3811632" y="4686300"/>
            <a:ext cx="2898133" cy="145143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571512">
            <a:off x="4746654" y="4504950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</a:t>
            </a:r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Transfer_blck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 rot="1571512">
            <a:off x="4717134" y="4728651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Transfer_blckI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 rot="1571512">
            <a:off x="4677252" y="5174967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Transfer_blckI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 rot="1571512">
            <a:off x="4659108" y="4942737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Transfer_blckI</a:t>
            </a:r>
            <a:r>
              <a:rPr lang="en-US" sz="11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()</a:t>
            </a:r>
            <a:endParaRPr lang="en-US" sz="11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5" grpId="0" animBg="1"/>
      <p:bldP spid="67" grpId="0"/>
      <p:bldP spid="69" grpId="0"/>
      <p:bldP spid="71" grpId="0"/>
      <p:bldP spid="73" grpId="0"/>
      <p:bldP spid="80" grpId="0"/>
      <p:bldP spid="88" grpId="0"/>
      <p:bldP spid="75" grpId="0"/>
      <p:bldP spid="76" grpId="0"/>
      <p:bldP spid="77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Conclusion and Potential Improvements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8454390" cy="4610100"/>
          </a:xfrm>
        </p:spPr>
        <p:txBody>
          <a:bodyPr>
            <a:normAutofit/>
          </a:bodyPr>
          <a:lstStyle/>
          <a:p>
            <a:pPr algn="just">
              <a:spcBef>
                <a:spcPts val="1500"/>
              </a:spcBef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CedCom combines two promising technologies COMA and HDFS to guarantee performance of Big Data applications.</a:t>
            </a:r>
          </a:p>
          <a:p>
            <a:pPr algn="just">
              <a:spcBef>
                <a:spcPts val="1500"/>
              </a:spcBef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enables building scalable applications.</a:t>
            </a:r>
          </a:p>
          <a:p>
            <a:pPr algn="just">
              <a:spcBef>
                <a:spcPts val="1500"/>
              </a:spcBef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has several benefits,</a:t>
            </a:r>
          </a:p>
          <a:p>
            <a:pPr lvl="1" algn="just">
              <a:spcBef>
                <a:spcPts val="600"/>
              </a:spcBef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optimizes data access time</a:t>
            </a:r>
          </a:p>
          <a:p>
            <a:pPr lvl="1" algn="just">
              <a:spcBef>
                <a:spcPts val="600"/>
              </a:spcBef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enables efficient access to caches, </a:t>
            </a:r>
          </a:p>
          <a:p>
            <a:pPr lvl="1" algn="just">
              <a:spcBef>
                <a:spcPts val="600"/>
              </a:spcBef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migrates data blocks between nodes efficiently,</a:t>
            </a:r>
          </a:p>
          <a:p>
            <a:pPr lvl="1" algn="just">
              <a:spcBef>
                <a:spcPts val="600"/>
              </a:spcBef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significantly minimizes the data read from secondary storage </a:t>
            </a:r>
          </a:p>
          <a:p>
            <a:pPr algn="just">
              <a:spcBef>
                <a:spcPts val="1500"/>
              </a:spcBef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Unlike Hadoop, it takes the responsibility of ensuring high-performance.</a:t>
            </a:r>
          </a:p>
          <a:p>
            <a:pPr algn="just">
              <a:spcBef>
                <a:spcPts val="1500"/>
              </a:spcBef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does not require an exhaustive number of parameters.  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Conclusion and Potential Improvements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8180070" cy="46101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file system should be implemented for CedCom architecture.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experiments should be conducted with CedCom in different use cases to guarantee the following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Massive scalability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Dynamic data migration between nodes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2050" name="Picture 2" descr="http://www.toolsformoney.com/financial_software_dem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0435" y="2477134"/>
            <a:ext cx="2964815" cy="29536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041" y="255134"/>
            <a:ext cx="9601200" cy="103685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Phase III – In the search of a perfect enabler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An Overview of CedCom Architecture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The CedCom Components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Block Management Protocol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Communication Protocol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Demonstration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Conclusion and Future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3220" y="5817870"/>
            <a:ext cx="701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The main implementer of 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CecCom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Tanguy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Raynaud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M.Sc.</a:t>
            </a:r>
            <a:endParaRPr lang="en-US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265" y="1713404"/>
            <a:ext cx="7647823" cy="429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0"/>
          <p:cNvSpPr txBox="1">
            <a:spLocks/>
          </p:cNvSpPr>
          <p:nvPr/>
        </p:nvSpPr>
        <p:spPr bwMode="auto">
          <a:xfrm>
            <a:off x="0" y="6297930"/>
            <a:ext cx="12192000" cy="55897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 Rounded MT Bold" pitchFamily="34" charset="0"/>
              </a:rPr>
              <a:t>The Secondary storage is too far from the processors which turns data access too slow if a cache hit is missed</a:t>
            </a:r>
            <a:endParaRPr lang="en-US" sz="1700" kern="0" dirty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An Overview of CedCom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8431530" cy="359283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CedCom is an architecture which is built on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COMA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(Cache-Only memory architecture) and some features of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Hadoop Distributed File System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(HDFS)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COMA is a memory architecture which turns a local memory as a huge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dynamic RAM cache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Attraction Memory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b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Hadoop Distributed File System (HDFS) is designed to store very large data sets reliably, and to stream those data sets at high bandwidth to user applications.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CedCom is an architecture without having the notion of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An Overview of CedCom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8065770" cy="417576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Our objective is to develop a</a:t>
            </a:r>
            <a:r>
              <a:rPr lang="en-US" sz="28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high-performance</a:t>
            </a:r>
            <a:r>
              <a:rPr lang="en-US" sz="28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fault-tolerant</a:t>
            </a:r>
            <a:r>
              <a:rPr lang="en-US" sz="28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architecture for Big Data applications by</a:t>
            </a:r>
          </a:p>
          <a:p>
            <a:pPr lvl="1" algn="just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enabling CPU (Central Processing Unit) accessing data faster</a:t>
            </a:r>
          </a:p>
          <a:p>
            <a:pPr lvl="1" algn="just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increasing cache hit ratio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managing data replication in an intelligent manner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migrating data and computation on demand between nodes dynamically depending on the context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The Architecture of CedCom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2294" y="1656880"/>
            <a:ext cx="7486076" cy="449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28110" y="6233160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Figure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The architecture of CedCom</a:t>
            </a:r>
            <a:endParaRPr lang="en-US" sz="20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The CedCom Components -Directory  Node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8450" y="1506071"/>
            <a:ext cx="6281554" cy="46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6600" y="6233160"/>
            <a:ext cx="5304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Figure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The architecture of a Directory Node </a:t>
            </a:r>
            <a:endParaRPr lang="en-US" sz="20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The CedCom Components -Directory  Node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8317230" cy="463296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directory node is global meta-data server which provides the information of nodes, replicas, and data blocks.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It consists of a node directory, a block directory, a replication directory and a node controller   </a:t>
            </a:r>
          </a:p>
          <a:p>
            <a:pPr lvl="1" algn="just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 directory</a:t>
            </a:r>
          </a:p>
          <a:p>
            <a:pPr lvl="2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indexes IP address/node</a:t>
            </a:r>
          </a:p>
          <a:p>
            <a:pPr lvl="1" algn="just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Block directory</a:t>
            </a:r>
          </a:p>
          <a:p>
            <a:pPr lvl="2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indexes files/data blocks</a:t>
            </a:r>
          </a:p>
          <a:p>
            <a:pPr lvl="2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indexes data blocks/compute node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The CedCom Components -Directory  Node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7277100" cy="4244340"/>
          </a:xfrm>
        </p:spPr>
        <p:txBody>
          <a:bodyPr>
            <a:normAutofit/>
          </a:bodyPr>
          <a:lstStyle/>
          <a:p>
            <a:pPr lvl="1" algn="just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Replication Directory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2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Save the location of the replications</a:t>
            </a:r>
          </a:p>
          <a:p>
            <a:pPr lvl="2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Request new replications</a:t>
            </a:r>
          </a:p>
          <a:p>
            <a:pPr lvl="2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Reload lost blocks onto memory</a:t>
            </a:r>
          </a:p>
          <a:p>
            <a:pPr algn="just"/>
            <a:r>
              <a:rPr lang="en-US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registers compute nodes</a:t>
            </a:r>
          </a:p>
          <a:p>
            <a:pPr algn="just"/>
            <a:r>
              <a:rPr lang="en-US" sz="28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helps in migrating data blocks between compute nodes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802</Words>
  <Application>Microsoft Office PowerPoint</Application>
  <PresentationFormat>Custom</PresentationFormat>
  <Paragraphs>184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Sales Direction 16X9</vt:lpstr>
      <vt:lpstr>CEDCOM High performance architecture for big data applications  Tanguy Raynaud CEDAR Project</vt:lpstr>
      <vt:lpstr>Outline</vt:lpstr>
      <vt:lpstr>Motivation</vt:lpstr>
      <vt:lpstr>An Overview of CedCom</vt:lpstr>
      <vt:lpstr>An Overview of CedCom</vt:lpstr>
      <vt:lpstr>The Architecture of CedCom</vt:lpstr>
      <vt:lpstr>The CedCom Components -Directory  Node</vt:lpstr>
      <vt:lpstr>The CedCom Components -Directory  Node</vt:lpstr>
      <vt:lpstr>The CedCom Components -Directory  Node</vt:lpstr>
      <vt:lpstr>The CedCom Components -Compute Node</vt:lpstr>
      <vt:lpstr>The CedCom Components -Compute Node</vt:lpstr>
      <vt:lpstr>The CedCom Components -Compute Node</vt:lpstr>
      <vt:lpstr>CedCom Components – Communication and Heartbeat Protocol </vt:lpstr>
      <vt:lpstr>CedCom Components –Block Management Protocol </vt:lpstr>
      <vt:lpstr>CedCom Components –Block Management Protocol </vt:lpstr>
      <vt:lpstr>CedCom Components –Block Management Protocol </vt:lpstr>
      <vt:lpstr>Conclusion and Potential Improvements</vt:lpstr>
      <vt:lpstr>Conclusion and Potential Improvements</vt:lpstr>
      <vt:lpstr>Demonstration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/>
  <cp:lastModifiedBy>hak</cp:lastModifiedBy>
  <cp:revision>753</cp:revision>
  <dcterms:created xsi:type="dcterms:W3CDTF">2012-08-30T21:52:00Z</dcterms:created>
  <dcterms:modified xsi:type="dcterms:W3CDTF">2014-12-01T14:32:11Z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