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3" r:id="rId3"/>
    <p:sldId id="266" r:id="rId4"/>
    <p:sldId id="265" r:id="rId5"/>
    <p:sldId id="258" r:id="rId6"/>
    <p:sldId id="272" r:id="rId7"/>
    <p:sldId id="267" r:id="rId8"/>
    <p:sldId id="259" r:id="rId9"/>
    <p:sldId id="268" r:id="rId10"/>
    <p:sldId id="269" r:id="rId11"/>
    <p:sldId id="260" r:id="rId12"/>
    <p:sldId id="270" r:id="rId13"/>
    <p:sldId id="271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3" d="100"/>
          <a:sy n="53" d="100"/>
        </p:scale>
        <p:origin x="-73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AC6B1-B2DB-4AB3-BC7C-9B214E87F5EE}" type="datetimeFigureOut">
              <a:rPr lang="fr-FR"/>
              <a:t>07/12/2015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48D15-0346-4355-AA5B-C6F4432CE0B2}" type="slidenum">
              <a:rPr lang="fr-FR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08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408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812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545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518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686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74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08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366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966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076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723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715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48D15-0346-4355-AA5B-C6F4432CE0B2}" type="slidenum">
              <a:rPr lang="fr-FR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2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Y3hWAMgvWc" TargetMode="External"/><Relationship Id="rId5" Type="http://schemas.openxmlformats.org/officeDocument/2006/relationships/hyperlink" Target="https://youtu.be/nM3dDy74qIw" TargetMode="Externa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Task T3 of the </a:t>
            </a:r>
            <a:r>
              <a:rPr lang="en-US" dirty="0" err="1"/>
              <a:t>LiveMusic</a:t>
            </a:r>
            <a:r>
              <a:rPr lang="en-US" dirty="0"/>
              <a:t> project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Mathieu VEYRAND</a:t>
            </a:r>
          </a:p>
          <a:p>
            <a:r>
              <a:rPr lang="en-US" sz="2000" dirty="0"/>
              <a:t>under the supervision</a:t>
            </a:r>
            <a:r>
              <a:rPr lang="en-US" sz="2000"/>
              <a:t> </a:t>
            </a:r>
            <a:r>
              <a:rPr lang="en-US" sz="2000" dirty="0"/>
              <a:t>of</a:t>
            </a:r>
          </a:p>
          <a:p>
            <a:r>
              <a:rPr lang="en-US" dirty="0">
                <a:solidFill>
                  <a:srgbClr val="071910"/>
                </a:solidFill>
                <a:latin typeface="Arial" charset="0"/>
              </a:rPr>
              <a:t>Hassan Aït-Kaci</a:t>
            </a:r>
          </a:p>
          <a:p>
            <a:endParaRPr lang="en-US" dirty="0"/>
          </a:p>
        </p:txBody>
      </p:sp>
      <p:pic>
        <p:nvPicPr>
          <p:cNvPr id="4" name="Image 3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665" y="5643113"/>
            <a:ext cx="2743200" cy="917971"/>
          </a:xfrm>
          <a:prstGeom prst="rect">
            <a:avLst/>
          </a:prstGeom>
        </p:spPr>
      </p:pic>
      <p:pic>
        <p:nvPicPr>
          <p:cNvPr id="5" name="Image 4" descr="Palse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198" y="5348377"/>
            <a:ext cx="1524000" cy="1504950"/>
          </a:xfrm>
          <a:prstGeom prst="rect">
            <a:avLst/>
          </a:prstGeom>
        </p:spPr>
      </p:pic>
      <p:pic>
        <p:nvPicPr>
          <p:cNvPr id="6" name="Image 5" descr="UCB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0383" y="5449019"/>
            <a:ext cx="1814342" cy="1311533"/>
          </a:xfrm>
          <a:prstGeom prst="rect">
            <a:avLst/>
          </a:prstGeom>
        </p:spPr>
      </p:pic>
      <p:pic>
        <p:nvPicPr>
          <p:cNvPr id="7" name="Image 6" descr="unnamed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69939" y="5377132"/>
            <a:ext cx="21431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Concept - Station correspondance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 dirty="0"/>
          </a:p>
          <a:p>
            <a:r>
              <a:rPr lang="fr-FR" sz="3200" dirty="0"/>
              <a:t>Plain </a:t>
            </a:r>
            <a:r>
              <a:rPr lang="fr-FR" sz="3200" dirty="0" err="1"/>
              <a:t>text</a:t>
            </a:r>
            <a:r>
              <a:rPr lang="fr-FR" sz="3200" dirty="0"/>
              <a:t> file </a:t>
            </a:r>
            <a:r>
              <a:rPr lang="fr-FR" sz="3200" dirty="0" err="1"/>
              <a:t>used</a:t>
            </a:r>
            <a:r>
              <a:rPr lang="fr-FR" sz="3200" dirty="0"/>
              <a:t> to </a:t>
            </a:r>
            <a:r>
              <a:rPr lang="fr-FR" sz="3200" dirty="0" err="1"/>
              <a:t>retrieve</a:t>
            </a:r>
            <a:r>
              <a:rPr lang="fr-FR" sz="3200" dirty="0"/>
              <a:t> </a:t>
            </a:r>
            <a:r>
              <a:rPr lang="fr-FR" sz="3200" dirty="0" err="1"/>
              <a:t>each</a:t>
            </a:r>
            <a:r>
              <a:rPr lang="fr-FR" sz="3200" dirty="0"/>
              <a:t> station </a:t>
            </a:r>
            <a:r>
              <a:rPr lang="fr-FR" sz="3200" dirty="0" err="1"/>
              <a:t>associated</a:t>
            </a:r>
            <a:r>
              <a:rPr lang="fr-FR" sz="3200" dirty="0"/>
              <a:t> </a:t>
            </a:r>
            <a:r>
              <a:rPr lang="fr-FR" sz="3200" dirty="0" err="1"/>
              <a:t>with</a:t>
            </a:r>
            <a:r>
              <a:rPr lang="fr-FR" sz="3200" dirty="0"/>
              <a:t> one concept</a:t>
            </a:r>
            <a:r>
              <a:rPr lang="fr-FR" dirty="0"/>
              <a:t> </a:t>
            </a:r>
          </a:p>
        </p:txBody>
      </p:sp>
      <p:pic>
        <p:nvPicPr>
          <p:cNvPr id="6" name="Image 5" descr="tx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950" y="2556135"/>
            <a:ext cx="6745288" cy="235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CEDAR </a:t>
            </a:r>
            <a:r>
              <a:rPr lang="fr-FR" dirty="0" err="1"/>
              <a:t>Reasoner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dirty="0"/>
              <a:t>Software </a:t>
            </a:r>
            <a:r>
              <a:rPr lang="fr-FR" sz="3200" dirty="0" err="1"/>
              <a:t>developed</a:t>
            </a:r>
            <a:r>
              <a:rPr lang="fr-FR" sz="3200" dirty="0"/>
              <a:t> by </a:t>
            </a:r>
            <a:r>
              <a:rPr lang="fr-FR" sz="3200" dirty="0">
                <a:solidFill>
                  <a:srgbClr val="071910"/>
                </a:solidFill>
                <a:latin typeface="Arial" charset="0"/>
              </a:rPr>
              <a:t>Hassan Aït-Kaci and Samir Amir</a:t>
            </a:r>
          </a:p>
          <a:p>
            <a:r>
              <a:rPr lang="fr-FR" sz="3200" dirty="0" err="1">
                <a:solidFill>
                  <a:srgbClr val="071910"/>
                </a:solidFill>
                <a:latin typeface="Arial" charset="0"/>
              </a:rPr>
              <a:t>Used</a:t>
            </a:r>
            <a:r>
              <a:rPr lang="fr-FR" sz="3200" dirty="0">
                <a:solidFill>
                  <a:srgbClr val="071910"/>
                </a:solidFill>
                <a:latin typeface="Arial" charset="0"/>
              </a:rPr>
              <a:t> to </a:t>
            </a:r>
            <a:r>
              <a:rPr lang="fr-FR" sz="3200" dirty="0" err="1">
                <a:solidFill>
                  <a:srgbClr val="071910"/>
                </a:solidFill>
                <a:latin typeface="Arial" charset="0"/>
              </a:rPr>
              <a:t>find</a:t>
            </a:r>
            <a:r>
              <a:rPr lang="fr-FR" sz="3200" dirty="0">
                <a:solidFill>
                  <a:srgbClr val="071910"/>
                </a:solidFill>
                <a:latin typeface="Arial" charset="0"/>
              </a:rPr>
              <a:t> the concept </a:t>
            </a:r>
            <a:r>
              <a:rPr lang="fr-FR" sz="3200" dirty="0" err="1">
                <a:solidFill>
                  <a:srgbClr val="071910"/>
                </a:solidFill>
                <a:latin typeface="Arial" charset="0"/>
              </a:rPr>
              <a:t>matching</a:t>
            </a:r>
            <a:r>
              <a:rPr lang="fr-FR" sz="3200" dirty="0">
                <a:solidFill>
                  <a:srgbClr val="071910"/>
                </a:solidFill>
                <a:latin typeface="Arial" charset="0"/>
              </a:rPr>
              <a:t> </a:t>
            </a:r>
            <a:r>
              <a:rPr lang="fr-FR" sz="3200" dirty="0" err="1">
                <a:solidFill>
                  <a:srgbClr val="071910"/>
                </a:solidFill>
                <a:latin typeface="Arial" charset="0"/>
              </a:rPr>
              <a:t>our</a:t>
            </a:r>
            <a:r>
              <a:rPr lang="fr-FR" sz="3200" dirty="0">
                <a:solidFill>
                  <a:srgbClr val="071910"/>
                </a:solidFill>
                <a:latin typeface="Arial" charset="0"/>
              </a:rPr>
              <a:t> </a:t>
            </a:r>
            <a:r>
              <a:rPr lang="fr-FR" sz="3200" dirty="0" err="1">
                <a:solidFill>
                  <a:srgbClr val="071910"/>
                </a:solidFill>
                <a:latin typeface="Arial" charset="0"/>
              </a:rPr>
              <a:t>criteria</a:t>
            </a:r>
            <a:endParaRPr lang="fr-FR" sz="3200" dirty="0">
              <a:solidFill>
                <a:srgbClr val="071910"/>
              </a:solidFill>
              <a:latin typeface="Arial" charset="0"/>
            </a:endParaRPr>
          </a:p>
          <a:p>
            <a:r>
              <a:rPr lang="fr-FR" sz="3200" dirty="0" err="1">
                <a:solidFill>
                  <a:srgbClr val="071910"/>
                </a:solidFill>
                <a:latin typeface="Arial" charset="0"/>
              </a:rPr>
              <a:t>Then</a:t>
            </a:r>
            <a:r>
              <a:rPr lang="fr-FR" sz="3200" dirty="0">
                <a:solidFill>
                  <a:srgbClr val="071910"/>
                </a:solidFill>
                <a:latin typeface="Arial" charset="0"/>
              </a:rPr>
              <a:t> the correspondance file </a:t>
            </a:r>
            <a:r>
              <a:rPr lang="fr-FR" sz="3200" dirty="0" err="1">
                <a:solidFill>
                  <a:srgbClr val="071910"/>
                </a:solidFill>
                <a:latin typeface="Arial" charset="0"/>
              </a:rPr>
              <a:t>is</a:t>
            </a:r>
            <a:r>
              <a:rPr lang="fr-FR" sz="3200" dirty="0">
                <a:solidFill>
                  <a:srgbClr val="071910"/>
                </a:solidFill>
                <a:latin typeface="Arial" charset="0"/>
              </a:rPr>
              <a:t> </a:t>
            </a:r>
            <a:r>
              <a:rPr lang="fr-FR" sz="3200" dirty="0" err="1">
                <a:solidFill>
                  <a:srgbClr val="071910"/>
                </a:solidFill>
                <a:latin typeface="Arial" charset="0"/>
              </a:rPr>
              <a:t>used</a:t>
            </a:r>
            <a:r>
              <a:rPr lang="fr-FR" sz="3200" dirty="0">
                <a:solidFill>
                  <a:srgbClr val="071910"/>
                </a:solidFill>
                <a:latin typeface="Arial" charset="0"/>
              </a:rPr>
              <a:t> to </a:t>
            </a:r>
            <a:r>
              <a:rPr lang="fr-FR" sz="3200" dirty="0" err="1">
                <a:solidFill>
                  <a:srgbClr val="071910"/>
                </a:solidFill>
                <a:latin typeface="Arial" charset="0"/>
              </a:rPr>
              <a:t>retrieve</a:t>
            </a:r>
            <a:r>
              <a:rPr lang="fr-FR" sz="3200" dirty="0">
                <a:solidFill>
                  <a:srgbClr val="071910"/>
                </a:solidFill>
                <a:latin typeface="Arial" charset="0"/>
              </a:rPr>
              <a:t> the stations</a:t>
            </a:r>
          </a:p>
        </p:txBody>
      </p:sp>
    </p:spTree>
    <p:extLst>
      <p:ext uri="{BB962C8B-B14F-4D97-AF65-F5344CB8AC3E}">
        <p14:creationId xmlns:p14="http://schemas.microsoft.com/office/powerpoint/2010/main" val="34079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CEDAR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81226" y="55621"/>
            <a:ext cx="8966661" cy="6489082"/>
          </a:xfrm>
        </p:spPr>
      </p:pic>
    </p:spTree>
    <p:extLst>
      <p:ext uri="{BB962C8B-B14F-4D97-AF65-F5344CB8AC3E}">
        <p14:creationId xmlns:p14="http://schemas.microsoft.com/office/powerpoint/2010/main" val="10968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SPARQL Queries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dirty="0"/>
              <a:t>GUI to </a:t>
            </a:r>
            <a:r>
              <a:rPr lang="fr-FR" sz="3200" dirty="0" err="1"/>
              <a:t>make</a:t>
            </a:r>
            <a:r>
              <a:rPr lang="fr-FR" sz="3200" dirty="0"/>
              <a:t> SPARQL </a:t>
            </a:r>
            <a:r>
              <a:rPr lang="fr-FR" sz="3200" dirty="0" err="1"/>
              <a:t>queries</a:t>
            </a:r>
            <a:endParaRPr lang="fr-FR" sz="3200" dirty="0"/>
          </a:p>
          <a:p>
            <a:endParaRPr lang="fr-FR" dirty="0"/>
          </a:p>
          <a:p>
            <a:r>
              <a:rPr lang="fr-FR" sz="3200" dirty="0" err="1"/>
              <a:t>Easy</a:t>
            </a:r>
            <a:r>
              <a:rPr lang="fr-FR" sz="3200" dirty="0"/>
              <a:t> </a:t>
            </a:r>
            <a:r>
              <a:rPr lang="fr-FR" sz="3200" dirty="0" err="1"/>
              <a:t>filter</a:t>
            </a:r>
            <a:r>
              <a:rPr lang="fr-FR" sz="3200" dirty="0"/>
              <a:t> on IDs</a:t>
            </a:r>
          </a:p>
        </p:txBody>
      </p:sp>
      <p:pic>
        <p:nvPicPr>
          <p:cNvPr id="6" name="Espace réservé du contenu 5" descr="query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79614" y="12880"/>
            <a:ext cx="5110798" cy="3348389"/>
          </a:xfrm>
        </p:spPr>
      </p:pic>
      <p:pic>
        <p:nvPicPr>
          <p:cNvPr id="4" name="Image 3" descr="resul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614" y="3464943"/>
            <a:ext cx="5118965" cy="338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75692" y="973016"/>
            <a:ext cx="7432431" cy="494088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72687" y="6283585"/>
            <a:ext cx="10736118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fr-FR" dirty="0" err="1" smtClean="0"/>
              <a:t>Demo</a:t>
            </a:r>
            <a:r>
              <a:rPr lang="fr-FR" dirty="0" smtClean="0"/>
              <a:t> </a:t>
            </a:r>
            <a:r>
              <a:rPr lang="fr-FR" dirty="0" err="1" smtClean="0"/>
              <a:t>video</a:t>
            </a:r>
            <a:r>
              <a:rPr lang="fr-FR" dirty="0" smtClean="0"/>
              <a:t> </a:t>
            </a:r>
            <a:r>
              <a:rPr lang="fr-FR" dirty="0" err="1"/>
              <a:t>available</a:t>
            </a:r>
            <a:r>
              <a:rPr lang="fr-FR" dirty="0"/>
              <a:t> at: </a:t>
            </a:r>
            <a:r>
              <a:rPr lang="fr-FR" dirty="0" smtClean="0"/>
              <a:t> </a:t>
            </a:r>
            <a:r>
              <a:rPr lang="en-CA" dirty="0">
                <a:hlinkClick r:id="rId5"/>
              </a:rPr>
              <a:t>https://</a:t>
            </a:r>
            <a:r>
              <a:rPr lang="en-CA" dirty="0" smtClean="0">
                <a:hlinkClick r:id="rId5"/>
              </a:rPr>
              <a:t>youtu.be/nM3dDy74qIw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454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latin typeface="Calibri" charset="0"/>
              </a:rPr>
              <a:t>This </a:t>
            </a:r>
            <a:r>
              <a:rPr lang="fr-FR" dirty="0" err="1">
                <a:latin typeface="Calibri" charset="0"/>
              </a:rPr>
              <a:t>presentation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overviews</a:t>
            </a:r>
            <a:r>
              <a:rPr lang="fr-FR" dirty="0">
                <a:latin typeface="Calibri" charset="0"/>
              </a:rPr>
              <a:t> the contents of </a:t>
            </a:r>
            <a:r>
              <a:rPr lang="fr-FR" dirty="0" err="1">
                <a:latin typeface="Calibri" charset="0"/>
              </a:rPr>
              <a:t>Task</a:t>
            </a:r>
            <a:r>
              <a:rPr lang="fr-FR" dirty="0">
                <a:latin typeface="Calibri" charset="0"/>
              </a:rPr>
              <a:t> T3 of the </a:t>
            </a:r>
            <a:r>
              <a:rPr lang="fr-FR" dirty="0" err="1">
                <a:latin typeface="Calibri" charset="0"/>
              </a:rPr>
              <a:t>LivEMUSIC</a:t>
            </a:r>
            <a:r>
              <a:rPr lang="fr-FR" dirty="0">
                <a:latin typeface="Calibri" charset="0"/>
              </a:rPr>
              <a:t> Project: "Use of </a:t>
            </a:r>
            <a:r>
              <a:rPr lang="fr-FR" dirty="0" err="1">
                <a:latin typeface="Calibri" charset="0"/>
              </a:rPr>
              <a:t>Ontological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Knowledge</a:t>
            </a:r>
            <a:r>
              <a:rPr lang="fr-FR" dirty="0">
                <a:latin typeface="Calibri" charset="0"/>
              </a:rPr>
              <a:t> for Monitoring Applications"  </a:t>
            </a:r>
          </a:p>
          <a:p>
            <a:endParaRPr lang="fr-FR" dirty="0">
              <a:latin typeface="Calibri" charset="0"/>
            </a:endParaRPr>
          </a:p>
          <a:p>
            <a:r>
              <a:rPr lang="fr-FR" dirty="0">
                <a:latin typeface="Calibri" charset="0"/>
              </a:rPr>
              <a:t>This </a:t>
            </a:r>
            <a:r>
              <a:rPr lang="fr-FR" dirty="0" err="1">
                <a:latin typeface="Calibri" charset="0"/>
              </a:rPr>
              <a:t>constitutes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essentially</a:t>
            </a:r>
            <a:r>
              <a:rPr lang="fr-FR" dirty="0">
                <a:latin typeface="Calibri" charset="0"/>
              </a:rPr>
              <a:t> the </a:t>
            </a:r>
            <a:r>
              <a:rPr lang="fr-FR" dirty="0" err="1">
                <a:latin typeface="Calibri" charset="0"/>
              </a:rPr>
              <a:t>work</a:t>
            </a:r>
            <a:r>
              <a:rPr lang="fr-FR" dirty="0">
                <a:latin typeface="Calibri" charset="0"/>
              </a:rPr>
              <a:t> of Mathieu VEYRAND </a:t>
            </a:r>
            <a:r>
              <a:rPr lang="fr-FR" dirty="0" err="1">
                <a:latin typeface="Calibri" charset="0"/>
              </a:rPr>
              <a:t>following</a:t>
            </a:r>
            <a:r>
              <a:rPr lang="fr-FR" dirty="0">
                <a:latin typeface="Calibri" charset="0"/>
              </a:rPr>
              <a:t> the </a:t>
            </a:r>
            <a:r>
              <a:rPr lang="fr-FR" dirty="0" err="1">
                <a:latin typeface="Calibri" charset="0"/>
              </a:rPr>
              <a:t>specifications</a:t>
            </a:r>
            <a:r>
              <a:rPr lang="fr-FR" dirty="0">
                <a:latin typeface="Calibri" charset="0"/>
              </a:rPr>
              <a:t> of Professor Hassan Aït-Kaci (</a:t>
            </a:r>
            <a:r>
              <a:rPr lang="fr-FR" dirty="0" err="1">
                <a:latin typeface="Calibri" charset="0"/>
              </a:rPr>
              <a:t>june</a:t>
            </a:r>
            <a:r>
              <a:rPr lang="fr-FR" dirty="0">
                <a:latin typeface="Calibri" charset="0"/>
              </a:rPr>
              <a:t> 2015 - </a:t>
            </a:r>
            <a:r>
              <a:rPr lang="fr-FR" dirty="0" err="1">
                <a:latin typeface="Calibri" charset="0"/>
              </a:rPr>
              <a:t>october</a:t>
            </a:r>
            <a:r>
              <a:rPr lang="fr-FR" dirty="0">
                <a:latin typeface="Calibri" charset="0"/>
              </a:rPr>
              <a:t> 2015)</a:t>
            </a:r>
          </a:p>
          <a:p>
            <a:endParaRPr lang="fr-FR" dirty="0">
              <a:latin typeface="Calibri" charset="0"/>
            </a:endParaRPr>
          </a:p>
          <a:p>
            <a:r>
              <a:rPr lang="fr-FR" dirty="0">
                <a:latin typeface="Calibri" charset="0"/>
              </a:rPr>
              <a:t>The </a:t>
            </a:r>
            <a:r>
              <a:rPr lang="fr-FR" dirty="0" err="1">
                <a:latin typeface="Calibri" charset="0"/>
              </a:rPr>
              <a:t>LivEMUSIC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project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was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funded</a:t>
            </a:r>
            <a:r>
              <a:rPr lang="fr-FR" dirty="0">
                <a:latin typeface="Calibri" charset="0"/>
              </a:rPr>
              <a:t> as a PALSE (Programme Avenir Lyon Saint-Etienne)</a:t>
            </a:r>
          </a:p>
        </p:txBody>
      </p:sp>
    </p:spTree>
    <p:extLst>
      <p:ext uri="{BB962C8B-B14F-4D97-AF65-F5344CB8AC3E}">
        <p14:creationId xmlns:p14="http://schemas.microsoft.com/office/powerpoint/2010/main" val="34897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Input files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latin typeface="Calibri" charset="0"/>
              </a:rPr>
              <a:t>Data </a:t>
            </a:r>
            <a:r>
              <a:rPr lang="fr-FR" dirty="0" err="1">
                <a:latin typeface="Calibri" charset="0"/>
              </a:rPr>
              <a:t>from</a:t>
            </a:r>
            <a:r>
              <a:rPr lang="fr-FR" dirty="0">
                <a:latin typeface="Calibri" charset="0"/>
              </a:rPr>
              <a:t> Grand Lyon, </a:t>
            </a:r>
            <a:r>
              <a:rPr lang="fr-FR" dirty="0" err="1">
                <a:latin typeface="Calibri" charset="0"/>
              </a:rPr>
              <a:t>extracted</a:t>
            </a:r>
            <a:r>
              <a:rPr lang="fr-FR" dirty="0">
                <a:latin typeface="Calibri" charset="0"/>
              </a:rPr>
              <a:t> by Tanguy Raynaud (</a:t>
            </a:r>
            <a:r>
              <a:rPr lang="fr-FR" dirty="0" err="1">
                <a:latin typeface="Calibri" charset="0"/>
              </a:rPr>
              <a:t>Task</a:t>
            </a:r>
            <a:r>
              <a:rPr lang="fr-FR" dirty="0">
                <a:latin typeface="Calibri" charset="0"/>
              </a:rPr>
              <a:t> T1)</a:t>
            </a:r>
          </a:p>
          <a:p>
            <a:r>
              <a:rPr lang="fr-FR">
                <a:latin typeface="Calibri" charset="0"/>
              </a:rPr>
              <a:t>Velo'v</a:t>
            </a:r>
            <a:r>
              <a:rPr lang="fr-FR" dirty="0">
                <a:latin typeface="Calibri" charset="0"/>
              </a:rPr>
              <a:t> stations </a:t>
            </a:r>
            <a:r>
              <a:rPr lang="fr-FR" dirty="0" err="1">
                <a:latin typeface="Calibri" charset="0"/>
              </a:rPr>
              <a:t>is</a:t>
            </a:r>
            <a:r>
              <a:rPr lang="fr-FR" dirty="0">
                <a:latin typeface="Calibri" charset="0"/>
              </a:rPr>
              <a:t> </a:t>
            </a:r>
            <a:r>
              <a:rPr lang="fr-FR" dirty="0" err="1">
                <a:latin typeface="Calibri" charset="0"/>
              </a:rPr>
              <a:t>chosen</a:t>
            </a:r>
            <a:r>
              <a:rPr lang="fr-FR" dirty="0">
                <a:latin typeface="Calibri" charset="0"/>
              </a:rPr>
              <a:t> as the first </a:t>
            </a:r>
            <a:r>
              <a:rPr lang="fr-FR" dirty="0" err="1">
                <a:latin typeface="Calibri" charset="0"/>
              </a:rPr>
              <a:t>dataset</a:t>
            </a:r>
            <a:endParaRPr lang="fr-FR" dirty="0">
              <a:latin typeface="Calibri" charset="0"/>
            </a:endParaRPr>
          </a:p>
          <a:p>
            <a:r>
              <a:rPr lang="fr-FR" dirty="0">
                <a:latin typeface="Calibri" charset="0"/>
              </a:rPr>
              <a:t>348 </a:t>
            </a:r>
            <a:r>
              <a:rPr lang="fr-FR" dirty="0" err="1">
                <a:latin typeface="Calibri" charset="0"/>
              </a:rPr>
              <a:t>objects</a:t>
            </a:r>
            <a:r>
              <a:rPr lang="fr-FR" dirty="0">
                <a:latin typeface="Calibri" charset="0"/>
              </a:rPr>
              <a:t> - 18 </a:t>
            </a:r>
            <a:r>
              <a:rPr lang="fr-FR" dirty="0" err="1">
                <a:latin typeface="Calibri" charset="0"/>
              </a:rPr>
              <a:t>attributes</a:t>
            </a:r>
            <a:endParaRPr lang="fr-FR" dirty="0">
              <a:latin typeface="Calibri" charset="0"/>
            </a:endParaRPr>
          </a:p>
          <a:p>
            <a:endParaRPr lang="fr-FR" dirty="0">
              <a:latin typeface="Calibri" charset="0"/>
            </a:endParaRPr>
          </a:p>
          <a:p>
            <a:r>
              <a:rPr lang="fr-FR" dirty="0" err="1">
                <a:latin typeface="Calibri" charset="0"/>
              </a:rPr>
              <a:t>Raw</a:t>
            </a:r>
            <a:r>
              <a:rPr lang="fr-FR" dirty="0">
                <a:latin typeface="Calibri" charset="0"/>
              </a:rPr>
              <a:t> data in JSON - for ex:</a:t>
            </a:r>
          </a:p>
          <a:p>
            <a:endParaRPr lang="fr-FR" dirty="0">
              <a:latin typeface="Calibri" charset="0"/>
            </a:endParaRPr>
          </a:p>
        </p:txBody>
      </p:sp>
      <p:pic>
        <p:nvPicPr>
          <p:cNvPr id="6" name="Image 5" descr="json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483" y="4746597"/>
            <a:ext cx="11633016" cy="183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9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RDF Schema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 dirty="0"/>
          </a:p>
          <a:p>
            <a:r>
              <a:rPr lang="fr-FR" sz="2400" dirty="0"/>
              <a:t>The </a:t>
            </a:r>
            <a:r>
              <a:rPr lang="fr-FR" sz="2400" dirty="0" err="1"/>
              <a:t>raw</a:t>
            </a:r>
            <a:r>
              <a:rPr lang="fr-FR" sz="2400" dirty="0"/>
              <a:t> data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converted</a:t>
            </a:r>
            <a:r>
              <a:rPr lang="fr-FR" sz="2400" dirty="0"/>
              <a:t> </a:t>
            </a:r>
            <a:r>
              <a:rPr lang="fr-FR" sz="2400" dirty="0" err="1"/>
              <a:t>into</a:t>
            </a:r>
            <a:r>
              <a:rPr lang="fr-FR" sz="2400" dirty="0"/>
              <a:t> a RDF </a:t>
            </a:r>
            <a:r>
              <a:rPr lang="fr-FR" sz="2400" dirty="0" err="1"/>
              <a:t>Schema</a:t>
            </a:r>
            <a:r>
              <a:rPr lang="fr-FR" sz="2400" dirty="0"/>
              <a:t>, </a:t>
            </a:r>
            <a:r>
              <a:rPr lang="fr-FR" sz="2400" dirty="0" err="1"/>
              <a:t>which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latter </a:t>
            </a:r>
            <a:r>
              <a:rPr lang="fr-FR" sz="2400" dirty="0" err="1"/>
              <a:t>used</a:t>
            </a:r>
            <a:r>
              <a:rPr lang="fr-FR" sz="2400" dirty="0"/>
              <a:t> to </a:t>
            </a:r>
            <a:r>
              <a:rPr lang="fr-FR" sz="2400" dirty="0" err="1"/>
              <a:t>make</a:t>
            </a:r>
            <a:r>
              <a:rPr lang="fr-FR" sz="2400" dirty="0"/>
              <a:t> SPARQL queries</a:t>
            </a:r>
          </a:p>
        </p:txBody>
      </p:sp>
      <p:pic>
        <p:nvPicPr>
          <p:cNvPr id="7" name="Image 6" descr="ow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088" y="374650"/>
            <a:ext cx="7607300" cy="589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Semantic</a:t>
            </a:r>
            <a:r>
              <a:rPr lang="fr-FR" dirty="0"/>
              <a:t> Zoom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Master </a:t>
            </a:r>
            <a:r>
              <a:rPr lang="fr-FR" dirty="0" err="1"/>
              <a:t>Degree's</a:t>
            </a:r>
            <a:r>
              <a:rPr lang="fr-FR" dirty="0"/>
              <a:t> </a:t>
            </a:r>
            <a:r>
              <a:rPr lang="fr-FR" dirty="0" err="1"/>
              <a:t>internship</a:t>
            </a:r>
            <a:r>
              <a:rPr lang="fr-FR" dirty="0"/>
              <a:t> of </a:t>
            </a:r>
            <a:r>
              <a:rPr lang="fr-FR" dirty="0" err="1"/>
              <a:t>Sofiene</a:t>
            </a:r>
            <a:r>
              <a:rPr lang="fr-FR" dirty="0"/>
              <a:t> CHAMAKHI (</a:t>
            </a:r>
            <a:r>
              <a:rPr lang="fr-FR" dirty="0" err="1"/>
              <a:t>Task</a:t>
            </a:r>
            <a:r>
              <a:rPr lang="fr-FR" dirty="0"/>
              <a:t> T2)</a:t>
            </a:r>
            <a:endParaRPr lang="fr-FR" dirty="0">
              <a:latin typeface="Calibri" charset="0"/>
            </a:endParaRPr>
          </a:p>
          <a:p>
            <a:r>
              <a:rPr lang="fr-FR" dirty="0"/>
              <a:t>"</a:t>
            </a:r>
            <a:r>
              <a:rPr lang="fr-FR" dirty="0" err="1"/>
              <a:t>Semantic</a:t>
            </a:r>
            <a:r>
              <a:rPr lang="fr-FR" dirty="0"/>
              <a:t> Zoom": </a:t>
            </a:r>
            <a:r>
              <a:rPr lang="fr-FR" dirty="0" err="1"/>
              <a:t>specify</a:t>
            </a:r>
            <a:r>
              <a:rPr lang="fr-FR" dirty="0"/>
              <a:t> approximation on data and use to query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 descr="zo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2175" y="3206750"/>
            <a:ext cx="4426411" cy="3289732"/>
          </a:xfrm>
          <a:prstGeom prst="rect">
            <a:avLst/>
          </a:prstGeom>
        </p:spPr>
      </p:pic>
      <p:pic>
        <p:nvPicPr>
          <p:cNvPr id="6" name="Image 5" descr="dg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671" y="2882900"/>
            <a:ext cx="6869690" cy="458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Supported</a:t>
            </a:r>
            <a:r>
              <a:rPr lang="fr-FR" dirty="0"/>
              <a:t> Zooms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err="1"/>
              <a:t>Numerical</a:t>
            </a:r>
            <a:r>
              <a:rPr lang="fr-FR" dirty="0"/>
              <a:t> Data</a:t>
            </a:r>
          </a:p>
          <a:p>
            <a:pPr lvl="1"/>
            <a:r>
              <a:rPr lang="fr-FR" dirty="0" err="1"/>
              <a:t>Interval</a:t>
            </a:r>
            <a:r>
              <a:rPr lang="fr-FR" dirty="0"/>
              <a:t> ([0-10[ [10-20[ …)</a:t>
            </a:r>
          </a:p>
          <a:p>
            <a:pPr lvl="1"/>
            <a:r>
              <a:rPr lang="fr-FR" dirty="0" err="1"/>
              <a:t>Difference</a:t>
            </a:r>
            <a:r>
              <a:rPr lang="fr-FR" dirty="0"/>
              <a:t> (V +- d)</a:t>
            </a:r>
          </a:p>
          <a:p>
            <a:pPr lvl="1"/>
            <a:r>
              <a:rPr lang="fr-FR" dirty="0" err="1"/>
              <a:t>Threshold</a:t>
            </a:r>
            <a:r>
              <a:rPr lang="fr-FR" dirty="0"/>
              <a:t> (&gt;,&lt;,= T)</a:t>
            </a:r>
          </a:p>
          <a:p>
            <a:r>
              <a:rPr lang="fr-FR" dirty="0" err="1"/>
              <a:t>Geographical</a:t>
            </a:r>
            <a:r>
              <a:rPr lang="fr-FR" dirty="0"/>
              <a:t> Data</a:t>
            </a:r>
          </a:p>
          <a:p>
            <a:pPr lvl="1"/>
            <a:r>
              <a:rPr lang="fr-FR" dirty="0" err="1"/>
              <a:t>Interval</a:t>
            </a:r>
            <a:endParaRPr lang="fr-FR" dirty="0"/>
          </a:p>
          <a:p>
            <a:pPr lvl="1"/>
            <a:r>
              <a:rPr lang="fr-FR" dirty="0" err="1"/>
              <a:t>Difference</a:t>
            </a:r>
            <a:endParaRPr lang="fr-FR" dirty="0"/>
          </a:p>
          <a:p>
            <a:r>
              <a:rPr lang="fr-FR" dirty="0"/>
              <a:t>Date</a:t>
            </a:r>
          </a:p>
          <a:p>
            <a:pPr lvl="1"/>
            <a:r>
              <a:rPr lang="fr-FR" dirty="0" err="1"/>
              <a:t>Interval</a:t>
            </a:r>
            <a:endParaRPr lang="fr-FR" dirty="0"/>
          </a:p>
          <a:p>
            <a:pPr lvl="1"/>
            <a:r>
              <a:rPr lang="fr-FR" dirty="0" err="1"/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11789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.</a:t>
            </a:r>
            <a:r>
              <a:rPr lang="fr-FR" dirty="0" err="1"/>
              <a:t>lmvt</a:t>
            </a:r>
            <a:r>
              <a:rPr lang="fr-FR" dirty="0"/>
              <a:t> file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2800" dirty="0"/>
              <a:t>Format </a:t>
            </a:r>
            <a:r>
              <a:rPr lang="fr-FR" sz="2800" dirty="0" err="1"/>
              <a:t>used</a:t>
            </a:r>
            <a:r>
              <a:rPr lang="fr-FR" sz="2800" dirty="0"/>
              <a:t> by </a:t>
            </a:r>
            <a:r>
              <a:rPr lang="fr-FR" sz="2800" dirty="0" err="1"/>
              <a:t>Lattice</a:t>
            </a:r>
            <a:r>
              <a:rPr lang="fr-FR" sz="2800" dirty="0"/>
              <a:t> Miner</a:t>
            </a:r>
          </a:p>
          <a:p>
            <a:endParaRPr lang="fr-FR" dirty="0"/>
          </a:p>
          <a:p>
            <a:r>
              <a:rPr lang="fr-FR" sz="2800" dirty="0" err="1"/>
              <a:t>Represents</a:t>
            </a:r>
            <a:r>
              <a:rPr lang="fr-FR" sz="2800" dirty="0"/>
              <a:t> a multi-</a:t>
            </a:r>
            <a:r>
              <a:rPr lang="fr-FR" sz="2800" dirty="0" err="1"/>
              <a:t>valued</a:t>
            </a:r>
            <a:r>
              <a:rPr lang="fr-FR" sz="2800" dirty="0"/>
              <a:t> concept </a:t>
            </a:r>
            <a:r>
              <a:rPr lang="fr-FR" sz="2800" dirty="0" err="1"/>
              <a:t>lattice</a:t>
            </a:r>
            <a:endParaRPr lang="fr-FR" sz="2800" dirty="0"/>
          </a:p>
        </p:txBody>
      </p:sp>
      <p:pic>
        <p:nvPicPr>
          <p:cNvPr id="3" name="Image 2" descr="lmv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705" y="556486"/>
            <a:ext cx="5748250" cy="581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0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Lattice</a:t>
            </a:r>
            <a:r>
              <a:rPr lang="fr-FR" dirty="0"/>
              <a:t> Miner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dirty="0"/>
              <a:t>Open source software for </a:t>
            </a:r>
            <a:r>
              <a:rPr lang="fr-FR" sz="3200" dirty="0" err="1"/>
              <a:t>visualization</a:t>
            </a:r>
            <a:r>
              <a:rPr lang="fr-FR" sz="3200" dirty="0"/>
              <a:t> and manipulation of concept </a:t>
            </a:r>
            <a:r>
              <a:rPr lang="fr-FR" sz="3200" dirty="0" err="1"/>
              <a:t>lattices</a:t>
            </a:r>
            <a:endParaRPr lang="fr-FR" sz="3200" dirty="0"/>
          </a:p>
          <a:p>
            <a:r>
              <a:rPr lang="fr-FR" sz="3200" dirty="0" err="1"/>
              <a:t>Used</a:t>
            </a:r>
            <a:r>
              <a:rPr lang="fr-FR" sz="3200" dirty="0"/>
              <a:t> to </a:t>
            </a:r>
            <a:r>
              <a:rPr lang="fr-FR" sz="3200" dirty="0" err="1"/>
              <a:t>convert</a:t>
            </a:r>
            <a:r>
              <a:rPr lang="fr-FR" sz="3200" dirty="0"/>
              <a:t> the multi-</a:t>
            </a:r>
            <a:r>
              <a:rPr lang="fr-FR" sz="3200" dirty="0" err="1"/>
              <a:t>valued</a:t>
            </a:r>
            <a:r>
              <a:rPr lang="fr-FR" sz="3200" dirty="0"/>
              <a:t> </a:t>
            </a:r>
            <a:r>
              <a:rPr lang="fr-FR" sz="3200" dirty="0" err="1"/>
              <a:t>lattice</a:t>
            </a:r>
            <a:r>
              <a:rPr lang="fr-FR" sz="3200" dirty="0"/>
              <a:t> </a:t>
            </a:r>
            <a:r>
              <a:rPr lang="fr-FR" sz="3200" dirty="0" err="1"/>
              <a:t>into</a:t>
            </a:r>
            <a:r>
              <a:rPr lang="fr-FR" sz="3200" dirty="0"/>
              <a:t> a </a:t>
            </a:r>
            <a:r>
              <a:rPr lang="fr-FR" sz="3200" dirty="0" err="1"/>
              <a:t>binary</a:t>
            </a:r>
            <a:r>
              <a:rPr lang="fr-FR" sz="3200" dirty="0"/>
              <a:t> </a:t>
            </a:r>
            <a:r>
              <a:rPr lang="fr-FR" sz="3200" dirty="0" err="1"/>
              <a:t>lattice</a:t>
            </a:r>
            <a:endParaRPr lang="fr-FR" sz="3200" dirty="0"/>
          </a:p>
          <a:p>
            <a:endParaRPr lang="fr-FR" dirty="0"/>
          </a:p>
          <a:p>
            <a:r>
              <a:rPr lang="fr-FR" sz="3200" dirty="0"/>
              <a:t>Modification of the source code to </a:t>
            </a:r>
            <a:r>
              <a:rPr lang="fr-FR" sz="3200" dirty="0" err="1"/>
              <a:t>convert</a:t>
            </a:r>
            <a:r>
              <a:rPr lang="fr-FR" sz="3200" dirty="0"/>
              <a:t> the </a:t>
            </a:r>
            <a:r>
              <a:rPr lang="fr-FR" sz="3200" dirty="0" err="1"/>
              <a:t>lattice</a:t>
            </a:r>
            <a:r>
              <a:rPr lang="fr-FR" sz="3200" dirty="0"/>
              <a:t> </a:t>
            </a:r>
            <a:r>
              <a:rPr lang="fr-FR" sz="3200" dirty="0" err="1"/>
              <a:t>into</a:t>
            </a:r>
            <a:r>
              <a:rPr lang="fr-FR" sz="3200" dirty="0"/>
              <a:t> a format </a:t>
            </a:r>
            <a:r>
              <a:rPr lang="fr-FR" sz="3200" dirty="0" err="1"/>
              <a:t>supported</a:t>
            </a:r>
            <a:r>
              <a:rPr lang="fr-FR" sz="3200" dirty="0"/>
              <a:t> by CEDAR</a:t>
            </a:r>
          </a:p>
          <a:p>
            <a:r>
              <a:rPr lang="fr-FR" sz="3200" dirty="0"/>
              <a:t>A Concept-Station correspondance file </a:t>
            </a:r>
            <a:r>
              <a:rPr lang="fr-FR" sz="3200" dirty="0" err="1"/>
              <a:t>is</a:t>
            </a:r>
            <a:r>
              <a:rPr lang="fr-FR" sz="3200" dirty="0"/>
              <a:t> </a:t>
            </a:r>
            <a:r>
              <a:rPr lang="fr-FR" sz="3200" dirty="0" err="1"/>
              <a:t>also</a:t>
            </a:r>
            <a:r>
              <a:rPr lang="fr-FR" sz="3200" dirty="0"/>
              <a:t> </a:t>
            </a:r>
            <a:r>
              <a:rPr lang="fr-FR" sz="3200" dirty="0" err="1"/>
              <a:t>generated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651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.</a:t>
            </a:r>
            <a:r>
              <a:rPr lang="fr-FR" dirty="0" err="1"/>
              <a:t>osf</a:t>
            </a:r>
            <a:r>
              <a:rPr lang="fr-FR" dirty="0"/>
              <a:t> file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 dirty="0"/>
          </a:p>
          <a:p>
            <a:r>
              <a:rPr lang="fr-FR" sz="3200" dirty="0" err="1"/>
              <a:t>Representation</a:t>
            </a:r>
            <a:r>
              <a:rPr lang="fr-FR" sz="3200" dirty="0"/>
              <a:t> of the concept </a:t>
            </a:r>
            <a:r>
              <a:rPr lang="fr-FR" sz="3200" dirty="0" err="1"/>
              <a:t>lattice</a:t>
            </a:r>
            <a:r>
              <a:rPr lang="fr-FR" sz="3200" dirty="0"/>
              <a:t> </a:t>
            </a:r>
            <a:r>
              <a:rPr lang="fr-FR" sz="3200" dirty="0" err="1"/>
              <a:t>supported</a:t>
            </a:r>
            <a:r>
              <a:rPr lang="fr-FR" sz="3200" dirty="0"/>
              <a:t> by CEDAR</a:t>
            </a:r>
          </a:p>
        </p:txBody>
      </p:sp>
      <p:pic>
        <p:nvPicPr>
          <p:cNvPr id="5" name="Image 4" descr="os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396" y="404813"/>
            <a:ext cx="7494587" cy="588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328</Words>
  <Application>Microsoft Office PowerPoint</Application>
  <PresentationFormat>Custom</PresentationFormat>
  <Paragraphs>71</Paragraphs>
  <Slides>14</Slides>
  <Notes>14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Overview of Task T3 of the LiveMusic project</vt:lpstr>
      <vt:lpstr>PowerPoint Presentation</vt:lpstr>
      <vt:lpstr>Input files</vt:lpstr>
      <vt:lpstr>RDF Schema</vt:lpstr>
      <vt:lpstr>Semantic Zoom</vt:lpstr>
      <vt:lpstr>Supported Zooms</vt:lpstr>
      <vt:lpstr>.lmvt file</vt:lpstr>
      <vt:lpstr>Lattice Miner</vt:lpstr>
      <vt:lpstr>.osf file</vt:lpstr>
      <vt:lpstr>Concept - Station correspondance</vt:lpstr>
      <vt:lpstr>CEDAR Reasoner </vt:lpstr>
      <vt:lpstr>PowerPoint Presentation</vt:lpstr>
      <vt:lpstr>SPARQL Queries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</dc:creator>
  <cp:lastModifiedBy>hak</cp:lastModifiedBy>
  <cp:revision>14</cp:revision>
  <dcterms:created xsi:type="dcterms:W3CDTF">2013-07-15T20:26:40Z</dcterms:created>
  <dcterms:modified xsi:type="dcterms:W3CDTF">2015-12-07T17:31:48Z</dcterms:modified>
</cp:coreProperties>
</file>